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7" r:id="rId2"/>
    <p:sldId id="414" r:id="rId3"/>
    <p:sldId id="416" r:id="rId4"/>
    <p:sldId id="417" r:id="rId5"/>
    <p:sldId id="418" r:id="rId6"/>
    <p:sldId id="419" r:id="rId7"/>
    <p:sldId id="421" r:id="rId8"/>
    <p:sldId id="422" r:id="rId9"/>
    <p:sldId id="424" r:id="rId10"/>
    <p:sldId id="425" r:id="rId11"/>
    <p:sldId id="426" r:id="rId12"/>
    <p:sldId id="427" r:id="rId13"/>
    <p:sldId id="428" r:id="rId14"/>
    <p:sldId id="415" r:id="rId15"/>
    <p:sldId id="420" r:id="rId16"/>
    <p:sldId id="432" r:id="rId17"/>
    <p:sldId id="429" r:id="rId18"/>
    <p:sldId id="430" r:id="rId19"/>
    <p:sldId id="431" r:id="rId20"/>
    <p:sldId id="433" r:id="rId21"/>
    <p:sldId id="434" r:id="rId22"/>
    <p:sldId id="304" r:id="rId23"/>
    <p:sldId id="266" r:id="rId24"/>
  </p:sldIdLst>
  <p:sldSz cx="9144000" cy="6858000" type="screen4x3"/>
  <p:notesSz cx="6858000" cy="9144000"/>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CC"/>
    <a:srgbClr val="BEE395"/>
    <a:srgbClr val="D2EC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řední styl 2 – zvýraznění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Střední styl 2 – zvýraznění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Styl Středně sytá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24" autoAdjust="0"/>
    <p:restoredTop sz="96190" autoAdjust="0"/>
  </p:normalViewPr>
  <p:slideViewPr>
    <p:cSldViewPr snapToGrid="0">
      <p:cViewPr varScale="1">
        <p:scale>
          <a:sx n="122" d="100"/>
          <a:sy n="122" d="100"/>
        </p:scale>
        <p:origin x="1168" y="19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9" d="100"/>
          <a:sy n="89" d="100"/>
        </p:scale>
        <p:origin x="214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záhlaví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s-CZ"/>
          </a:p>
        </p:txBody>
      </p:sp>
      <p:sp>
        <p:nvSpPr>
          <p:cNvPr id="3" name="Zástupný symbol pro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8CCFAE-0ED4-4216-AC56-BBBE7B684C0D}" type="datetimeFigureOut">
              <a:rPr lang="cs-CZ" smtClean="0"/>
              <a:t>03.05.19</a:t>
            </a:fld>
            <a:endParaRPr lang="cs-CZ"/>
          </a:p>
        </p:txBody>
      </p:sp>
      <p:sp>
        <p:nvSpPr>
          <p:cNvPr id="4" name="Zástupný symbol pro obrázek snímku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cs-CZ"/>
          </a:p>
        </p:txBody>
      </p:sp>
      <p:sp>
        <p:nvSpPr>
          <p:cNvPr id="5" name="Zástupný symbol pro poznámky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6" name="Zástupný symbol pro zápatí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cs-CZ"/>
          </a:p>
        </p:txBody>
      </p:sp>
      <p:sp>
        <p:nvSpPr>
          <p:cNvPr id="7" name="Zástupný symbol pro číslo snímk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ACE8D8-4E7B-4DFF-B2C6-7F55E3BB0F9D}" type="slidenum">
              <a:rPr lang="cs-CZ" smtClean="0"/>
              <a:t>‹#›</a:t>
            </a:fld>
            <a:endParaRPr lang="cs-CZ"/>
          </a:p>
        </p:txBody>
      </p:sp>
    </p:spTree>
    <p:extLst>
      <p:ext uri="{BB962C8B-B14F-4D97-AF65-F5344CB8AC3E}">
        <p14:creationId xmlns:p14="http://schemas.microsoft.com/office/powerpoint/2010/main" val="1921236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sz="1200" b="0" i="0" kern="1200" dirty="0">
                <a:solidFill>
                  <a:schemeClr val="tx1"/>
                </a:solidFill>
                <a:effectLst/>
                <a:latin typeface="+mn-lt"/>
                <a:ea typeface="+mn-ea"/>
                <a:cs typeface="+mn-cs"/>
              </a:rPr>
              <a:t>Účel nadace</a:t>
            </a:r>
          </a:p>
          <a:p>
            <a:r>
              <a:rPr lang="cs-CZ" sz="1200" b="0" i="0" kern="1200" dirty="0">
                <a:solidFill>
                  <a:schemeClr val="tx1"/>
                </a:solidFill>
                <a:effectLst/>
                <a:latin typeface="+mn-lt"/>
                <a:ea typeface="+mn-ea"/>
                <a:cs typeface="+mn-cs"/>
              </a:rPr>
              <a:t>Účel nadace je veřejně prospěšný; spočívá zejména v ochraně půdy jakožto svěřeného dědictví i</a:t>
            </a:r>
          </a:p>
          <a:p>
            <a:r>
              <a:rPr lang="cs-CZ" sz="1200" b="0" i="0" kern="1200" dirty="0">
                <a:solidFill>
                  <a:schemeClr val="tx1"/>
                </a:solidFill>
                <a:effectLst/>
                <a:latin typeface="+mn-lt"/>
                <a:ea typeface="+mn-ea"/>
                <a:cs typeface="+mn-cs"/>
              </a:rPr>
              <a:t>odkazu pro další generace a v podpoře odpovědného, šetrného a udržitelného hospodaření.</a:t>
            </a:r>
          </a:p>
          <a:p>
            <a:r>
              <a:rPr lang="cs-CZ" sz="1200" b="0" i="0" kern="1200" dirty="0">
                <a:solidFill>
                  <a:schemeClr val="tx1"/>
                </a:solidFill>
                <a:effectLst/>
                <a:latin typeface="+mn-lt"/>
                <a:ea typeface="+mn-ea"/>
                <a:cs typeface="+mn-cs"/>
              </a:rPr>
              <a:t>Nadace bude svého účelu dosahovat zejména těmito způsoby:</a:t>
            </a:r>
          </a:p>
          <a:p>
            <a:r>
              <a:rPr lang="cs-CZ" sz="1200" b="0" i="0" kern="1200" dirty="0">
                <a:solidFill>
                  <a:schemeClr val="tx1"/>
                </a:solidFill>
                <a:effectLst/>
                <a:latin typeface="+mn-lt"/>
                <a:ea typeface="+mn-ea"/>
                <a:cs typeface="+mn-cs"/>
              </a:rPr>
              <a:t>Nákupem půdy a jejím přijímáním jako dar.</a:t>
            </a:r>
          </a:p>
          <a:p>
            <a:r>
              <a:rPr lang="cs-CZ" sz="1200" b="0" i="0" kern="1200" dirty="0">
                <a:solidFill>
                  <a:schemeClr val="tx1"/>
                </a:solidFill>
                <a:effectLst/>
                <a:latin typeface="+mn-lt"/>
                <a:ea typeface="+mn-ea"/>
                <a:cs typeface="+mn-cs"/>
              </a:rPr>
              <a:t>Pronajímáním půdy vhodným nájemcům, kteří se zaváží k ekologickému, biodynamickému nebo jinému šetrnému způsobu hospodaření na pronajaté půdě.</a:t>
            </a:r>
          </a:p>
          <a:p>
            <a:r>
              <a:rPr lang="cs-CZ" sz="1200" b="0" i="0" kern="1200" dirty="0">
                <a:solidFill>
                  <a:schemeClr val="tx1"/>
                </a:solidFill>
                <a:effectLst/>
                <a:latin typeface="+mn-lt"/>
                <a:ea typeface="+mn-ea"/>
                <a:cs typeface="+mn-cs"/>
              </a:rPr>
              <a:t>Propagací odpovědného zacházení s půdou a přírodě blízkého, šetrného a komunitou podporovaného hospodaření.</a:t>
            </a:r>
          </a:p>
          <a:p>
            <a:r>
              <a:rPr lang="cs-CZ" sz="1200" b="0" i="0" kern="1200" dirty="0">
                <a:solidFill>
                  <a:schemeClr val="tx1"/>
                </a:solidFill>
                <a:effectLst/>
                <a:latin typeface="+mn-lt"/>
                <a:ea typeface="+mn-ea"/>
                <a:cs typeface="+mn-cs"/>
              </a:rPr>
              <a:t>Propojováním majitelů půdy a zájemců o šetrné obhospodařování.</a:t>
            </a:r>
          </a:p>
          <a:p>
            <a:r>
              <a:rPr lang="cs-CZ" sz="1200" b="0" i="0" kern="1200" dirty="0">
                <a:solidFill>
                  <a:schemeClr val="tx1"/>
                </a:solidFill>
                <a:effectLst/>
                <a:latin typeface="+mn-lt"/>
                <a:ea typeface="+mn-ea"/>
                <a:cs typeface="+mn-cs"/>
              </a:rPr>
              <a:t>Spoluprací s dalšími obdobně zaměřenými organizacemi.</a:t>
            </a:r>
          </a:p>
          <a:p>
            <a:r>
              <a:rPr lang="cs-CZ" sz="1200" b="0" i="0" kern="1200" dirty="0">
                <a:solidFill>
                  <a:schemeClr val="tx1"/>
                </a:solidFill>
                <a:effectLst/>
                <a:latin typeface="+mn-lt"/>
                <a:ea typeface="+mn-ea"/>
                <a:cs typeface="+mn-cs"/>
              </a:rPr>
              <a:t>Podporou projektů přispívajících k dosažení účelu nadace.</a:t>
            </a:r>
          </a:p>
          <a:p>
            <a:endParaRPr lang="cs-CZ" dirty="0"/>
          </a:p>
        </p:txBody>
      </p:sp>
      <p:sp>
        <p:nvSpPr>
          <p:cNvPr id="4" name="Zástupný symbol pro číslo snímku 3"/>
          <p:cNvSpPr>
            <a:spLocks noGrp="1"/>
          </p:cNvSpPr>
          <p:nvPr>
            <p:ph type="sldNum" sz="quarter" idx="5"/>
          </p:nvPr>
        </p:nvSpPr>
        <p:spPr/>
        <p:txBody>
          <a:bodyPr/>
          <a:lstStyle/>
          <a:p>
            <a:fld id="{F0ACE8D8-4E7B-4DFF-B2C6-7F55E3BB0F9D}" type="slidenum">
              <a:rPr lang="cs-CZ" smtClean="0"/>
              <a:t>2</a:t>
            </a:fld>
            <a:endParaRPr lang="cs-CZ"/>
          </a:p>
        </p:txBody>
      </p:sp>
    </p:spTree>
    <p:extLst>
      <p:ext uri="{BB962C8B-B14F-4D97-AF65-F5344CB8AC3E}">
        <p14:creationId xmlns:p14="http://schemas.microsoft.com/office/powerpoint/2010/main" val="1914947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sz="1200" b="0" i="0" kern="1200" dirty="0">
                <a:solidFill>
                  <a:schemeClr val="tx1"/>
                </a:solidFill>
                <a:effectLst/>
                <a:latin typeface="+mn-lt"/>
                <a:ea typeface="+mn-ea"/>
                <a:cs typeface="+mn-cs"/>
              </a:rPr>
              <a:t>Účel nadace</a:t>
            </a:r>
          </a:p>
          <a:p>
            <a:r>
              <a:rPr lang="cs-CZ" sz="1200" b="0" i="0" kern="1200" dirty="0">
                <a:solidFill>
                  <a:schemeClr val="tx1"/>
                </a:solidFill>
                <a:effectLst/>
                <a:latin typeface="+mn-lt"/>
                <a:ea typeface="+mn-ea"/>
                <a:cs typeface="+mn-cs"/>
              </a:rPr>
              <a:t>Účel nadace je veřejně prospěšný; spočívá zejména v ochraně půdy jakožto svěřeného dědictví i</a:t>
            </a:r>
          </a:p>
          <a:p>
            <a:r>
              <a:rPr lang="cs-CZ" sz="1200" b="0" i="0" kern="1200" dirty="0">
                <a:solidFill>
                  <a:schemeClr val="tx1"/>
                </a:solidFill>
                <a:effectLst/>
                <a:latin typeface="+mn-lt"/>
                <a:ea typeface="+mn-ea"/>
                <a:cs typeface="+mn-cs"/>
              </a:rPr>
              <a:t>odkazu pro další generace a v podpoře odpovědného, šetrného a udržitelného hospodaření.</a:t>
            </a:r>
          </a:p>
          <a:p>
            <a:r>
              <a:rPr lang="cs-CZ" sz="1200" b="0" i="0" kern="1200" dirty="0">
                <a:solidFill>
                  <a:schemeClr val="tx1"/>
                </a:solidFill>
                <a:effectLst/>
                <a:latin typeface="+mn-lt"/>
                <a:ea typeface="+mn-ea"/>
                <a:cs typeface="+mn-cs"/>
              </a:rPr>
              <a:t>Nadace bude svého účelu dosahovat zejména těmito způsoby:</a:t>
            </a:r>
          </a:p>
          <a:p>
            <a:r>
              <a:rPr lang="cs-CZ" sz="1200" b="0" i="0" kern="1200" dirty="0">
                <a:solidFill>
                  <a:schemeClr val="tx1"/>
                </a:solidFill>
                <a:effectLst/>
                <a:latin typeface="+mn-lt"/>
                <a:ea typeface="+mn-ea"/>
                <a:cs typeface="+mn-cs"/>
              </a:rPr>
              <a:t>Nákupem půdy a jejím přijímáním jako dar.</a:t>
            </a:r>
          </a:p>
          <a:p>
            <a:r>
              <a:rPr lang="cs-CZ" sz="1200" b="0" i="0" kern="1200" dirty="0">
                <a:solidFill>
                  <a:schemeClr val="tx1"/>
                </a:solidFill>
                <a:effectLst/>
                <a:latin typeface="+mn-lt"/>
                <a:ea typeface="+mn-ea"/>
                <a:cs typeface="+mn-cs"/>
              </a:rPr>
              <a:t>Pronajímáním půdy vhodným nájemcům, kteří se zaváží k ekologickému, biodynamickému nebo jinému šetrnému způsobu hospodaření na pronajaté půdě.</a:t>
            </a:r>
          </a:p>
          <a:p>
            <a:r>
              <a:rPr lang="cs-CZ" sz="1200" b="0" i="0" kern="1200" dirty="0">
                <a:solidFill>
                  <a:schemeClr val="tx1"/>
                </a:solidFill>
                <a:effectLst/>
                <a:latin typeface="+mn-lt"/>
                <a:ea typeface="+mn-ea"/>
                <a:cs typeface="+mn-cs"/>
              </a:rPr>
              <a:t>Propagací odpovědného zacházení s půdou a přírodě blízkého, šetrného a komunitou podporovaného hospodaření.</a:t>
            </a:r>
          </a:p>
          <a:p>
            <a:r>
              <a:rPr lang="cs-CZ" sz="1200" b="0" i="0" kern="1200" dirty="0">
                <a:solidFill>
                  <a:schemeClr val="tx1"/>
                </a:solidFill>
                <a:effectLst/>
                <a:latin typeface="+mn-lt"/>
                <a:ea typeface="+mn-ea"/>
                <a:cs typeface="+mn-cs"/>
              </a:rPr>
              <a:t>Propojováním majitelů půdy a zájemců o šetrné obhospodařování.</a:t>
            </a:r>
          </a:p>
          <a:p>
            <a:r>
              <a:rPr lang="cs-CZ" sz="1200" b="0" i="0" kern="1200" dirty="0">
                <a:solidFill>
                  <a:schemeClr val="tx1"/>
                </a:solidFill>
                <a:effectLst/>
                <a:latin typeface="+mn-lt"/>
                <a:ea typeface="+mn-ea"/>
                <a:cs typeface="+mn-cs"/>
              </a:rPr>
              <a:t>Spoluprací s dalšími obdobně zaměřenými organizacemi.</a:t>
            </a:r>
          </a:p>
          <a:p>
            <a:r>
              <a:rPr lang="cs-CZ" sz="1200" b="0" i="0" kern="1200" dirty="0">
                <a:solidFill>
                  <a:schemeClr val="tx1"/>
                </a:solidFill>
                <a:effectLst/>
                <a:latin typeface="+mn-lt"/>
                <a:ea typeface="+mn-ea"/>
                <a:cs typeface="+mn-cs"/>
              </a:rPr>
              <a:t>Podporou projektů přispívajících k dosažení účelu nadace.</a:t>
            </a:r>
          </a:p>
          <a:p>
            <a:endParaRPr lang="cs-CZ" dirty="0"/>
          </a:p>
        </p:txBody>
      </p:sp>
      <p:sp>
        <p:nvSpPr>
          <p:cNvPr id="4" name="Zástupný symbol pro číslo snímku 3"/>
          <p:cNvSpPr>
            <a:spLocks noGrp="1"/>
          </p:cNvSpPr>
          <p:nvPr>
            <p:ph type="sldNum" sz="quarter" idx="5"/>
          </p:nvPr>
        </p:nvSpPr>
        <p:spPr/>
        <p:txBody>
          <a:bodyPr/>
          <a:lstStyle/>
          <a:p>
            <a:fld id="{F0ACE8D8-4E7B-4DFF-B2C6-7F55E3BB0F9D}" type="slidenum">
              <a:rPr lang="cs-CZ" smtClean="0"/>
              <a:t>11</a:t>
            </a:fld>
            <a:endParaRPr lang="cs-CZ"/>
          </a:p>
        </p:txBody>
      </p:sp>
    </p:spTree>
    <p:extLst>
      <p:ext uri="{BB962C8B-B14F-4D97-AF65-F5344CB8AC3E}">
        <p14:creationId xmlns:p14="http://schemas.microsoft.com/office/powerpoint/2010/main" val="213681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sz="1200" b="0" i="0" kern="1200" dirty="0">
                <a:solidFill>
                  <a:schemeClr val="tx1"/>
                </a:solidFill>
                <a:effectLst/>
                <a:latin typeface="+mn-lt"/>
                <a:ea typeface="+mn-ea"/>
                <a:cs typeface="+mn-cs"/>
              </a:rPr>
              <a:t>Účel nadace</a:t>
            </a:r>
          </a:p>
          <a:p>
            <a:r>
              <a:rPr lang="cs-CZ" sz="1200" b="0" i="0" kern="1200" dirty="0">
                <a:solidFill>
                  <a:schemeClr val="tx1"/>
                </a:solidFill>
                <a:effectLst/>
                <a:latin typeface="+mn-lt"/>
                <a:ea typeface="+mn-ea"/>
                <a:cs typeface="+mn-cs"/>
              </a:rPr>
              <a:t>Účel nadace je veřejně prospěšný; spočívá zejména v ochraně půdy jakožto svěřeného dědictví i</a:t>
            </a:r>
          </a:p>
          <a:p>
            <a:r>
              <a:rPr lang="cs-CZ" sz="1200" b="0" i="0" kern="1200" dirty="0">
                <a:solidFill>
                  <a:schemeClr val="tx1"/>
                </a:solidFill>
                <a:effectLst/>
                <a:latin typeface="+mn-lt"/>
                <a:ea typeface="+mn-ea"/>
                <a:cs typeface="+mn-cs"/>
              </a:rPr>
              <a:t>odkazu pro další generace a v podpoře odpovědného, šetrného a udržitelného hospodaření.</a:t>
            </a:r>
          </a:p>
          <a:p>
            <a:r>
              <a:rPr lang="cs-CZ" sz="1200" b="0" i="0" kern="1200" dirty="0">
                <a:solidFill>
                  <a:schemeClr val="tx1"/>
                </a:solidFill>
                <a:effectLst/>
                <a:latin typeface="+mn-lt"/>
                <a:ea typeface="+mn-ea"/>
                <a:cs typeface="+mn-cs"/>
              </a:rPr>
              <a:t>Nadace bude svého účelu dosahovat zejména těmito způsoby:</a:t>
            </a:r>
          </a:p>
          <a:p>
            <a:r>
              <a:rPr lang="cs-CZ" sz="1200" b="0" i="0" kern="1200" dirty="0">
                <a:solidFill>
                  <a:schemeClr val="tx1"/>
                </a:solidFill>
                <a:effectLst/>
                <a:latin typeface="+mn-lt"/>
                <a:ea typeface="+mn-ea"/>
                <a:cs typeface="+mn-cs"/>
              </a:rPr>
              <a:t>Nákupem půdy a jejím přijímáním jako dar.</a:t>
            </a:r>
          </a:p>
          <a:p>
            <a:r>
              <a:rPr lang="cs-CZ" sz="1200" b="0" i="0" kern="1200" dirty="0">
                <a:solidFill>
                  <a:schemeClr val="tx1"/>
                </a:solidFill>
                <a:effectLst/>
                <a:latin typeface="+mn-lt"/>
                <a:ea typeface="+mn-ea"/>
                <a:cs typeface="+mn-cs"/>
              </a:rPr>
              <a:t>Pronajímáním půdy vhodným nájemcům, kteří se zaváží k ekologickému, biodynamickému nebo jinému šetrnému způsobu hospodaření na pronajaté půdě.</a:t>
            </a:r>
          </a:p>
          <a:p>
            <a:r>
              <a:rPr lang="cs-CZ" sz="1200" b="0" i="0" kern="1200" dirty="0">
                <a:solidFill>
                  <a:schemeClr val="tx1"/>
                </a:solidFill>
                <a:effectLst/>
                <a:latin typeface="+mn-lt"/>
                <a:ea typeface="+mn-ea"/>
                <a:cs typeface="+mn-cs"/>
              </a:rPr>
              <a:t>Propagací odpovědného zacházení s půdou a přírodě blízkého, šetrného a komunitou podporovaného hospodaření.</a:t>
            </a:r>
          </a:p>
          <a:p>
            <a:r>
              <a:rPr lang="cs-CZ" sz="1200" b="0" i="0" kern="1200" dirty="0">
                <a:solidFill>
                  <a:schemeClr val="tx1"/>
                </a:solidFill>
                <a:effectLst/>
                <a:latin typeface="+mn-lt"/>
                <a:ea typeface="+mn-ea"/>
                <a:cs typeface="+mn-cs"/>
              </a:rPr>
              <a:t>Propojováním majitelů půdy a zájemců o šetrné obhospodařování.</a:t>
            </a:r>
          </a:p>
          <a:p>
            <a:r>
              <a:rPr lang="cs-CZ" sz="1200" b="0" i="0" kern="1200" dirty="0">
                <a:solidFill>
                  <a:schemeClr val="tx1"/>
                </a:solidFill>
                <a:effectLst/>
                <a:latin typeface="+mn-lt"/>
                <a:ea typeface="+mn-ea"/>
                <a:cs typeface="+mn-cs"/>
              </a:rPr>
              <a:t>Spoluprací s dalšími obdobně zaměřenými organizacemi.</a:t>
            </a:r>
          </a:p>
          <a:p>
            <a:r>
              <a:rPr lang="cs-CZ" sz="1200" b="0" i="0" kern="1200" dirty="0">
                <a:solidFill>
                  <a:schemeClr val="tx1"/>
                </a:solidFill>
                <a:effectLst/>
                <a:latin typeface="+mn-lt"/>
                <a:ea typeface="+mn-ea"/>
                <a:cs typeface="+mn-cs"/>
              </a:rPr>
              <a:t>Podporou projektů přispívajících k dosažení účelu nadace.</a:t>
            </a:r>
          </a:p>
          <a:p>
            <a:endParaRPr lang="cs-CZ" dirty="0"/>
          </a:p>
        </p:txBody>
      </p:sp>
      <p:sp>
        <p:nvSpPr>
          <p:cNvPr id="4" name="Zástupný symbol pro číslo snímku 3"/>
          <p:cNvSpPr>
            <a:spLocks noGrp="1"/>
          </p:cNvSpPr>
          <p:nvPr>
            <p:ph type="sldNum" sz="quarter" idx="5"/>
          </p:nvPr>
        </p:nvSpPr>
        <p:spPr/>
        <p:txBody>
          <a:bodyPr/>
          <a:lstStyle/>
          <a:p>
            <a:fld id="{F0ACE8D8-4E7B-4DFF-B2C6-7F55E3BB0F9D}" type="slidenum">
              <a:rPr lang="cs-CZ" smtClean="0"/>
              <a:t>12</a:t>
            </a:fld>
            <a:endParaRPr lang="cs-CZ"/>
          </a:p>
        </p:txBody>
      </p:sp>
    </p:spTree>
    <p:extLst>
      <p:ext uri="{BB962C8B-B14F-4D97-AF65-F5344CB8AC3E}">
        <p14:creationId xmlns:p14="http://schemas.microsoft.com/office/powerpoint/2010/main" val="206166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Zemědělská</a:t>
            </a:r>
            <a:r>
              <a:rPr lang="en-US" dirty="0"/>
              <a:t> </a:t>
            </a:r>
            <a:r>
              <a:rPr lang="en-US" dirty="0" err="1"/>
              <a:t>půda</a:t>
            </a:r>
            <a:r>
              <a:rPr lang="en-US" dirty="0"/>
              <a:t> </a:t>
            </a:r>
            <a:r>
              <a:rPr lang="en-US" dirty="0" err="1"/>
              <a:t>hledá</a:t>
            </a:r>
            <a:r>
              <a:rPr lang="en-US" dirty="0"/>
              <a:t> </a:t>
            </a:r>
            <a:r>
              <a:rPr lang="en-US" b="1" dirty="0" err="1">
                <a:solidFill>
                  <a:srgbClr val="4F6228"/>
                </a:solidFill>
              </a:rPr>
              <a:t>zodpovědné</a:t>
            </a:r>
            <a:r>
              <a:rPr lang="en-US" b="1" dirty="0">
                <a:solidFill>
                  <a:srgbClr val="4F6228"/>
                </a:solidFill>
              </a:rPr>
              <a:t> </a:t>
            </a:r>
            <a:r>
              <a:rPr lang="en-US" b="1" dirty="0" err="1">
                <a:solidFill>
                  <a:srgbClr val="4F6228"/>
                </a:solidFill>
              </a:rPr>
              <a:t>hospodáře</a:t>
            </a:r>
            <a:r>
              <a:rPr lang="en-US" b="1" dirty="0">
                <a:solidFill>
                  <a:srgbClr val="4F6228"/>
                </a:solidFill>
              </a:rPr>
              <a:t>, </a:t>
            </a:r>
            <a:r>
              <a:rPr lang="en-US" dirty="0" err="1"/>
              <a:t>kteří</a:t>
            </a:r>
            <a:r>
              <a:rPr lang="en-US" dirty="0"/>
              <a:t> o </a:t>
            </a:r>
            <a:r>
              <a:rPr lang="en-US" dirty="0" err="1"/>
              <a:t>ni</a:t>
            </a:r>
            <a:r>
              <a:rPr lang="en-US" dirty="0"/>
              <a:t> </a:t>
            </a:r>
            <a:r>
              <a:rPr lang="en-US" dirty="0" err="1"/>
              <a:t>budou</a:t>
            </a:r>
            <a:r>
              <a:rPr lang="en-US" dirty="0"/>
              <a:t> </a:t>
            </a:r>
            <a:r>
              <a:rPr lang="en-US" dirty="0" err="1"/>
              <a:t>pečovat</a:t>
            </a:r>
            <a:r>
              <a:rPr lang="en-US" dirty="0"/>
              <a:t> s </a:t>
            </a:r>
            <a:r>
              <a:rPr lang="en-US" dirty="0" err="1"/>
              <a:t>respektem</a:t>
            </a:r>
            <a:r>
              <a:rPr lang="en-US" dirty="0"/>
              <a:t>, a </a:t>
            </a:r>
            <a:r>
              <a:rPr lang="en-US" b="1" dirty="0" err="1">
                <a:solidFill>
                  <a:srgbClr val="4F6228"/>
                </a:solidFill>
              </a:rPr>
              <a:t>spolehlivé</a:t>
            </a:r>
            <a:r>
              <a:rPr lang="en-US" b="1" dirty="0">
                <a:solidFill>
                  <a:srgbClr val="4F6228"/>
                </a:solidFill>
              </a:rPr>
              <a:t> </a:t>
            </a:r>
            <a:r>
              <a:rPr lang="en-US" b="1" dirty="0" err="1">
                <a:solidFill>
                  <a:srgbClr val="4F6228"/>
                </a:solidFill>
              </a:rPr>
              <a:t>parťáky</a:t>
            </a:r>
            <a:r>
              <a:rPr lang="en-US" b="1" dirty="0">
                <a:solidFill>
                  <a:srgbClr val="4F6228"/>
                </a:solidFill>
              </a:rPr>
              <a:t> (</a:t>
            </a:r>
            <a:r>
              <a:rPr lang="en-US" b="1" dirty="0" err="1">
                <a:solidFill>
                  <a:srgbClr val="4F6228"/>
                </a:solidFill>
              </a:rPr>
              <a:t>krajinotvorné</a:t>
            </a:r>
            <a:r>
              <a:rPr lang="en-US" b="1" dirty="0">
                <a:solidFill>
                  <a:srgbClr val="4F6228"/>
                </a:solidFill>
              </a:rPr>
              <a:t> </a:t>
            </a:r>
            <a:r>
              <a:rPr lang="en-US" b="1" dirty="0" err="1">
                <a:solidFill>
                  <a:srgbClr val="4F6228"/>
                </a:solidFill>
              </a:rPr>
              <a:t>prvky</a:t>
            </a:r>
            <a:r>
              <a:rPr lang="en-US" b="1" dirty="0">
                <a:solidFill>
                  <a:srgbClr val="4F6228"/>
                </a:solidFill>
              </a:rPr>
              <a:t>), </a:t>
            </a:r>
            <a:r>
              <a:rPr lang="en-US" dirty="0" err="1"/>
              <a:t>kteří</a:t>
            </a:r>
            <a:r>
              <a:rPr lang="en-US" dirty="0"/>
              <a:t> </a:t>
            </a:r>
            <a:r>
              <a:rPr lang="en-US" dirty="0" err="1"/>
              <a:t>jí</a:t>
            </a:r>
            <a:r>
              <a:rPr lang="en-US" dirty="0"/>
              <a:t> </a:t>
            </a:r>
            <a:r>
              <a:rPr lang="en-US" dirty="0" err="1"/>
              <a:t>pomohou</a:t>
            </a:r>
            <a:r>
              <a:rPr lang="en-US" dirty="0"/>
              <a:t> </a:t>
            </a:r>
            <a:r>
              <a:rPr lang="en-US" dirty="0" err="1"/>
              <a:t>zachovat</a:t>
            </a:r>
            <a:r>
              <a:rPr lang="en-US" dirty="0"/>
              <a:t> </a:t>
            </a:r>
            <a:r>
              <a:rPr lang="en-US" dirty="0" err="1"/>
              <a:t>její</a:t>
            </a:r>
            <a:r>
              <a:rPr lang="en-US" dirty="0"/>
              <a:t> </a:t>
            </a:r>
            <a:r>
              <a:rPr lang="en-US" dirty="0" err="1"/>
              <a:t>přirozené</a:t>
            </a:r>
            <a:r>
              <a:rPr lang="en-US" dirty="0"/>
              <a:t> </a:t>
            </a:r>
            <a:r>
              <a:rPr lang="en-US" dirty="0" err="1"/>
              <a:t>funkce</a:t>
            </a:r>
            <a:r>
              <a:rPr lang="en-US" dirty="0"/>
              <a:t>, </a:t>
            </a:r>
            <a:r>
              <a:rPr lang="en-US" dirty="0" err="1"/>
              <a:t>jakými</a:t>
            </a:r>
            <a:r>
              <a:rPr lang="en-US" dirty="0"/>
              <a:t> </a:t>
            </a:r>
            <a:r>
              <a:rPr lang="en-US" dirty="0" err="1"/>
              <a:t>jsou</a:t>
            </a:r>
            <a:r>
              <a:rPr lang="en-US" dirty="0"/>
              <a:t> </a:t>
            </a:r>
            <a:r>
              <a:rPr lang="en-US" dirty="0" err="1"/>
              <a:t>např</a:t>
            </a:r>
            <a:r>
              <a:rPr lang="en-US" dirty="0"/>
              <a:t>. </a:t>
            </a:r>
            <a:r>
              <a:rPr lang="en-US" dirty="0" err="1"/>
              <a:t>zadržení</a:t>
            </a:r>
            <a:r>
              <a:rPr lang="en-US" dirty="0"/>
              <a:t> </a:t>
            </a:r>
            <a:r>
              <a:rPr lang="en-US" dirty="0" err="1"/>
              <a:t>vody</a:t>
            </a:r>
            <a:r>
              <a:rPr lang="en-US" dirty="0"/>
              <a:t> </a:t>
            </a:r>
            <a:r>
              <a:rPr lang="en-US" dirty="0" err="1"/>
              <a:t>či</a:t>
            </a:r>
            <a:r>
              <a:rPr lang="en-US" dirty="0"/>
              <a:t> </a:t>
            </a:r>
            <a:r>
              <a:rPr lang="en-US" dirty="0" err="1"/>
              <a:t>prostor</a:t>
            </a:r>
            <a:r>
              <a:rPr lang="en-US" dirty="0"/>
              <a:t> pro </a:t>
            </a:r>
            <a:r>
              <a:rPr lang="en-US" dirty="0" err="1"/>
              <a:t>půdní</a:t>
            </a:r>
            <a:r>
              <a:rPr lang="en-US" dirty="0"/>
              <a:t> </a:t>
            </a:r>
            <a:r>
              <a:rPr lang="en-US" dirty="0" err="1"/>
              <a:t>organismy</a:t>
            </a:r>
            <a:r>
              <a:rPr lang="en-US" dirty="0"/>
              <a:t> + </a:t>
            </a:r>
            <a:r>
              <a:rPr lang="en-US" b="1" dirty="0" err="1">
                <a:solidFill>
                  <a:schemeClr val="accent3">
                    <a:lumMod val="50000"/>
                  </a:schemeClr>
                </a:solidFill>
              </a:rPr>
              <a:t>uvědomělé</a:t>
            </a:r>
            <a:r>
              <a:rPr lang="en-US" b="1" dirty="0">
                <a:solidFill>
                  <a:schemeClr val="accent3">
                    <a:lumMod val="50000"/>
                  </a:schemeClr>
                </a:solidFill>
              </a:rPr>
              <a:t> </a:t>
            </a:r>
            <a:r>
              <a:rPr lang="en-US" b="1" dirty="0" err="1">
                <a:solidFill>
                  <a:schemeClr val="accent3">
                    <a:lumMod val="50000"/>
                  </a:schemeClr>
                </a:solidFill>
              </a:rPr>
              <a:t>spotřebitele</a:t>
            </a:r>
            <a:r>
              <a:rPr lang="en-US" b="1" dirty="0">
                <a:solidFill>
                  <a:schemeClr val="accent3">
                    <a:lumMod val="50000"/>
                  </a:schemeClr>
                </a:solidFill>
              </a:rPr>
              <a:t>.</a:t>
            </a:r>
          </a:p>
          <a:p>
            <a:endParaRPr lang="cs-CZ" dirty="0"/>
          </a:p>
        </p:txBody>
      </p:sp>
      <p:sp>
        <p:nvSpPr>
          <p:cNvPr id="4" name="Zástupný symbol pro číslo snímku 3"/>
          <p:cNvSpPr>
            <a:spLocks noGrp="1"/>
          </p:cNvSpPr>
          <p:nvPr>
            <p:ph type="sldNum" sz="quarter" idx="5"/>
          </p:nvPr>
        </p:nvSpPr>
        <p:spPr/>
        <p:txBody>
          <a:bodyPr/>
          <a:lstStyle/>
          <a:p>
            <a:fld id="{F0ACE8D8-4E7B-4DFF-B2C6-7F55E3BB0F9D}" type="slidenum">
              <a:rPr lang="cs-CZ" smtClean="0"/>
              <a:t>13</a:t>
            </a:fld>
            <a:endParaRPr lang="cs-CZ"/>
          </a:p>
        </p:txBody>
      </p:sp>
    </p:spTree>
    <p:extLst>
      <p:ext uri="{BB962C8B-B14F-4D97-AF65-F5344CB8AC3E}">
        <p14:creationId xmlns:p14="http://schemas.microsoft.com/office/powerpoint/2010/main" val="1422810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a:t>Na 50 a </a:t>
            </a:r>
            <a:r>
              <a:rPr lang="en-US" dirty="0" err="1"/>
              <a:t>více</a:t>
            </a:r>
            <a:r>
              <a:rPr lang="en-US" dirty="0"/>
              <a:t> </a:t>
            </a:r>
            <a:r>
              <a:rPr lang="en-US" dirty="0" err="1"/>
              <a:t>hektarech</a:t>
            </a:r>
            <a:r>
              <a:rPr lang="en-US" dirty="0"/>
              <a:t> </a:t>
            </a:r>
            <a:r>
              <a:rPr lang="en-US" dirty="0" err="1"/>
              <a:t>hospodaří</a:t>
            </a:r>
            <a:r>
              <a:rPr lang="en-US" dirty="0"/>
              <a:t> </a:t>
            </a:r>
            <a:r>
              <a:rPr lang="en-US" dirty="0" err="1"/>
              <a:t>cca</a:t>
            </a:r>
            <a:r>
              <a:rPr lang="en-US" dirty="0"/>
              <a:t> </a:t>
            </a:r>
            <a:r>
              <a:rPr lang="en-US" dirty="0" err="1"/>
              <a:t>na</a:t>
            </a:r>
            <a:r>
              <a:rPr lang="en-US" dirty="0"/>
              <a:t> 68% </a:t>
            </a:r>
            <a:r>
              <a:rPr lang="en-US" dirty="0" err="1"/>
              <a:t>půdy</a:t>
            </a:r>
            <a:r>
              <a:rPr lang="en-US" dirty="0"/>
              <a:t>, </a:t>
            </a:r>
            <a:r>
              <a:rPr lang="en-US" dirty="0" err="1"/>
              <a:t>což</a:t>
            </a:r>
            <a:r>
              <a:rPr lang="en-US" dirty="0"/>
              <a:t> </a:t>
            </a:r>
            <a:r>
              <a:rPr lang="en-US" dirty="0" err="1"/>
              <a:t>je</a:t>
            </a:r>
            <a:r>
              <a:rPr lang="en-US" dirty="0"/>
              <a:t> 7% </a:t>
            </a:r>
            <a:r>
              <a:rPr lang="en-US" dirty="0" err="1"/>
              <a:t>celkového</a:t>
            </a:r>
            <a:r>
              <a:rPr lang="en-US" dirty="0"/>
              <a:t> </a:t>
            </a:r>
            <a:r>
              <a:rPr lang="en-US" dirty="0" err="1"/>
              <a:t>počtu</a:t>
            </a:r>
            <a:r>
              <a:rPr lang="en-US" dirty="0"/>
              <a:t> </a:t>
            </a:r>
            <a:r>
              <a:rPr lang="en-US" dirty="0" err="1"/>
              <a:t>farem</a:t>
            </a:r>
            <a:r>
              <a:rPr lang="en-US" dirty="0"/>
              <a:t>.</a:t>
            </a:r>
          </a:p>
          <a:p>
            <a:r>
              <a:rPr lang="en-US" dirty="0"/>
              <a:t>ČR 92,5% </a:t>
            </a:r>
            <a:r>
              <a:rPr lang="en-US" dirty="0" err="1"/>
              <a:t>hospodaří</a:t>
            </a:r>
            <a:r>
              <a:rPr lang="en-US" dirty="0"/>
              <a:t> </a:t>
            </a:r>
            <a:r>
              <a:rPr lang="en-US" dirty="0" err="1"/>
              <a:t>na</a:t>
            </a:r>
            <a:r>
              <a:rPr lang="en-US" dirty="0"/>
              <a:t> 50 a </a:t>
            </a:r>
            <a:r>
              <a:rPr lang="en-US" dirty="0" err="1"/>
              <a:t>více</a:t>
            </a:r>
            <a:r>
              <a:rPr lang="en-US" dirty="0"/>
              <a:t> </a:t>
            </a:r>
            <a:r>
              <a:rPr lang="en-US" dirty="0" err="1"/>
              <a:t>hektarech</a:t>
            </a:r>
            <a:r>
              <a:rPr lang="en-US" dirty="0"/>
              <a:t>.</a:t>
            </a:r>
          </a:p>
          <a:p>
            <a:r>
              <a:rPr lang="en-US" dirty="0" err="1"/>
              <a:t>Průměrná</a:t>
            </a:r>
            <a:r>
              <a:rPr lang="en-US" dirty="0"/>
              <a:t> </a:t>
            </a:r>
            <a:r>
              <a:rPr lang="en-US" dirty="0" err="1"/>
              <a:t>velikost</a:t>
            </a:r>
            <a:r>
              <a:rPr lang="en-US" dirty="0"/>
              <a:t> </a:t>
            </a:r>
            <a:r>
              <a:rPr lang="en-US" dirty="0" err="1"/>
              <a:t>farmy</a:t>
            </a:r>
            <a:r>
              <a:rPr lang="en-US" dirty="0"/>
              <a:t> v ČR 133ha, </a:t>
            </a:r>
            <a:r>
              <a:rPr lang="en-US" dirty="0" err="1"/>
              <a:t>unijní</a:t>
            </a:r>
            <a:r>
              <a:rPr lang="en-US" dirty="0"/>
              <a:t> </a:t>
            </a:r>
            <a:r>
              <a:rPr lang="en-US" dirty="0" err="1"/>
              <a:t>průměr</a:t>
            </a:r>
            <a:r>
              <a:rPr lang="en-US" dirty="0"/>
              <a:t> 16 ha.</a:t>
            </a:r>
          </a:p>
          <a:p>
            <a:r>
              <a:rPr lang="en-US" dirty="0"/>
              <a:t>(</a:t>
            </a:r>
            <a:r>
              <a:rPr lang="en-US" dirty="0" err="1"/>
              <a:t>Zemědělský</a:t>
            </a:r>
            <a:r>
              <a:rPr lang="en-US" dirty="0"/>
              <a:t> </a:t>
            </a:r>
            <a:r>
              <a:rPr lang="en-US" dirty="0" err="1"/>
              <a:t>svaz</a:t>
            </a:r>
            <a:r>
              <a:rPr lang="en-US" dirty="0"/>
              <a:t> ĆR v </a:t>
            </a:r>
            <a:r>
              <a:rPr lang="en-US" dirty="0" err="1"/>
              <a:t>roce</a:t>
            </a:r>
            <a:r>
              <a:rPr lang="en-US" dirty="0"/>
              <a:t> 2017 </a:t>
            </a:r>
            <a:r>
              <a:rPr lang="en-US" dirty="0" err="1"/>
              <a:t>uváděl</a:t>
            </a:r>
            <a:r>
              <a:rPr lang="en-US" dirty="0"/>
              <a:t>, </a:t>
            </a:r>
            <a:r>
              <a:rPr lang="en-US" dirty="0" err="1"/>
              <a:t>že</a:t>
            </a:r>
            <a:r>
              <a:rPr lang="en-US" dirty="0"/>
              <a:t> </a:t>
            </a:r>
            <a:r>
              <a:rPr lang="en-US" dirty="0" err="1"/>
              <a:t>má</a:t>
            </a:r>
            <a:r>
              <a:rPr lang="en-US" dirty="0"/>
              <a:t> USA </a:t>
            </a:r>
            <a:r>
              <a:rPr lang="en-US" dirty="0" err="1"/>
              <a:t>zdravý</a:t>
            </a:r>
            <a:r>
              <a:rPr lang="en-US" dirty="0"/>
              <a:t> trend - </a:t>
            </a:r>
            <a:r>
              <a:rPr lang="en-US" dirty="0" err="1"/>
              <a:t>průměr</a:t>
            </a:r>
            <a:r>
              <a:rPr lang="en-US" dirty="0"/>
              <a:t> </a:t>
            </a:r>
            <a:r>
              <a:rPr lang="en-US" dirty="0" err="1"/>
              <a:t>je</a:t>
            </a:r>
            <a:r>
              <a:rPr lang="en-US" dirty="0"/>
              <a:t> 220 ha, </a:t>
            </a:r>
            <a:r>
              <a:rPr lang="en-US" dirty="0" err="1"/>
              <a:t>dle</a:t>
            </a:r>
            <a:r>
              <a:rPr lang="en-US" dirty="0"/>
              <a:t> </a:t>
            </a:r>
            <a:r>
              <a:rPr lang="en-US" dirty="0" err="1"/>
              <a:t>jejich</a:t>
            </a:r>
            <a:r>
              <a:rPr lang="en-US" dirty="0"/>
              <a:t> </a:t>
            </a:r>
            <a:r>
              <a:rPr lang="en-US" dirty="0" err="1"/>
              <a:t>optiky</a:t>
            </a:r>
            <a:r>
              <a:rPr lang="en-US" dirty="0"/>
              <a:t> </a:t>
            </a:r>
            <a:r>
              <a:rPr lang="en-US" dirty="0" err="1"/>
              <a:t>je</a:t>
            </a:r>
            <a:r>
              <a:rPr lang="en-US" dirty="0"/>
              <a:t> ČR v </a:t>
            </a:r>
            <a:r>
              <a:rPr lang="en-US" dirty="0" err="1"/>
              <a:t>rámci</a:t>
            </a:r>
            <a:r>
              <a:rPr lang="en-US" dirty="0"/>
              <a:t> EU </a:t>
            </a:r>
            <a:r>
              <a:rPr lang="en-US" dirty="0" err="1"/>
              <a:t>nejrpogresivnější</a:t>
            </a:r>
            <a:r>
              <a:rPr lang="en-US" dirty="0"/>
              <a:t> v </a:t>
            </a:r>
            <a:r>
              <a:rPr lang="en-US" dirty="0" err="1"/>
              <a:t>dobrém</a:t>
            </a:r>
            <a:r>
              <a:rPr lang="en-US" dirty="0"/>
              <a:t> </a:t>
            </a:r>
            <a:r>
              <a:rPr lang="en-US" dirty="0" err="1"/>
              <a:t>slova</a:t>
            </a:r>
            <a:r>
              <a:rPr lang="en-US" dirty="0"/>
              <a:t> </a:t>
            </a:r>
            <a:r>
              <a:rPr lang="en-US" dirty="0" err="1"/>
              <a:t>smyslu</a:t>
            </a:r>
            <a:r>
              <a:rPr lang="en-US" dirty="0"/>
              <a:t>).</a:t>
            </a:r>
          </a:p>
          <a:p>
            <a:r>
              <a:rPr lang="en-US" dirty="0"/>
              <a:t>10,3 </a:t>
            </a:r>
            <a:r>
              <a:rPr lang="en-US" dirty="0" err="1"/>
              <a:t>zemědědělských</a:t>
            </a:r>
            <a:r>
              <a:rPr lang="en-US" dirty="0"/>
              <a:t> </a:t>
            </a:r>
            <a:r>
              <a:rPr lang="en-US" dirty="0" err="1"/>
              <a:t>podniků</a:t>
            </a:r>
            <a:r>
              <a:rPr lang="en-US" dirty="0"/>
              <a:t>, 2/3 </a:t>
            </a:r>
            <a:r>
              <a:rPr lang="en-US" dirty="0" err="1"/>
              <a:t>hospodaří</a:t>
            </a:r>
            <a:r>
              <a:rPr lang="en-US" dirty="0"/>
              <a:t> </a:t>
            </a:r>
            <a:r>
              <a:rPr lang="en-US" dirty="0" err="1"/>
              <a:t>na</a:t>
            </a:r>
            <a:r>
              <a:rPr lang="en-US" dirty="0"/>
              <a:t> </a:t>
            </a:r>
            <a:r>
              <a:rPr lang="en-US" dirty="0" err="1"/>
              <a:t>méně</a:t>
            </a:r>
            <a:r>
              <a:rPr lang="en-US" dirty="0"/>
              <a:t> </a:t>
            </a:r>
            <a:r>
              <a:rPr lang="en-US" dirty="0" err="1"/>
              <a:t>než</a:t>
            </a:r>
            <a:r>
              <a:rPr lang="en-US" dirty="0"/>
              <a:t> 5 ha.</a:t>
            </a:r>
          </a:p>
          <a:p>
            <a:r>
              <a:rPr lang="en-US" dirty="0"/>
              <a:t>Ta 3% </a:t>
            </a:r>
            <a:r>
              <a:rPr lang="en-US" dirty="0" err="1"/>
              <a:t>farem</a:t>
            </a:r>
            <a:r>
              <a:rPr lang="en-US" dirty="0"/>
              <a:t> </a:t>
            </a:r>
            <a:r>
              <a:rPr lang="en-US" dirty="0" err="1"/>
              <a:t>odpovídá</a:t>
            </a:r>
            <a:r>
              <a:rPr lang="en-US" dirty="0"/>
              <a:t> 296 tis. </a:t>
            </a:r>
            <a:r>
              <a:rPr lang="en-US" dirty="0" err="1"/>
              <a:t>hospodářství</a:t>
            </a:r>
            <a:r>
              <a:rPr lang="en-US" dirty="0"/>
              <a:t>.</a:t>
            </a:r>
          </a:p>
          <a:p>
            <a:r>
              <a:rPr lang="en-US" dirty="0"/>
              <a:t>22 </a:t>
            </a:r>
            <a:r>
              <a:rPr lang="en-US" dirty="0" err="1"/>
              <a:t>miliónů</a:t>
            </a:r>
            <a:r>
              <a:rPr lang="en-US" dirty="0"/>
              <a:t> </a:t>
            </a:r>
            <a:r>
              <a:rPr lang="en-US" dirty="0" err="1"/>
              <a:t>obyvatelpracuje</a:t>
            </a:r>
            <a:r>
              <a:rPr lang="en-US" dirty="0"/>
              <a:t> v </a:t>
            </a:r>
            <a:r>
              <a:rPr lang="en-US" dirty="0" err="1"/>
              <a:t>zemědělství</a:t>
            </a:r>
            <a:r>
              <a:rPr lang="en-US" dirty="0"/>
              <a:t>, z </a:t>
            </a:r>
            <a:r>
              <a:rPr lang="en-US" dirty="0" err="1"/>
              <a:t>toho</a:t>
            </a:r>
            <a:r>
              <a:rPr lang="en-US" dirty="0"/>
              <a:t> 9 mil. </a:t>
            </a:r>
            <a:r>
              <a:rPr lang="en-US" dirty="0" err="1"/>
              <a:t>na</a:t>
            </a:r>
            <a:r>
              <a:rPr lang="en-US" dirty="0"/>
              <a:t> HPP, v ČR </a:t>
            </a:r>
            <a:r>
              <a:rPr lang="en-US" dirty="0" err="1"/>
              <a:t>je</a:t>
            </a:r>
            <a:r>
              <a:rPr lang="en-US" dirty="0"/>
              <a:t> </a:t>
            </a:r>
            <a:r>
              <a:rPr lang="en-US" dirty="0" err="1"/>
              <a:t>jich</a:t>
            </a:r>
            <a:r>
              <a:rPr lang="en-US" dirty="0"/>
              <a:t> v </a:t>
            </a:r>
            <a:r>
              <a:rPr lang="en-US" dirty="0" err="1"/>
              <a:t>tomto</a:t>
            </a:r>
            <a:r>
              <a:rPr lang="en-US" dirty="0"/>
              <a:t> </a:t>
            </a:r>
            <a:r>
              <a:rPr lang="en-US" dirty="0" err="1"/>
              <a:t>ohledu</a:t>
            </a:r>
            <a:r>
              <a:rPr lang="en-US" dirty="0"/>
              <a:t> </a:t>
            </a:r>
            <a:r>
              <a:rPr lang="en-US" dirty="0" err="1"/>
              <a:t>velké</a:t>
            </a:r>
            <a:r>
              <a:rPr lang="en-US" dirty="0"/>
              <a:t> </a:t>
            </a:r>
            <a:r>
              <a:rPr lang="en-US" dirty="0" err="1"/>
              <a:t>zastoupení</a:t>
            </a:r>
            <a:r>
              <a:rPr lang="en-US" dirty="0"/>
              <a:t>.</a:t>
            </a:r>
          </a:p>
          <a:p>
            <a:endParaRPr lang="en-US" dirty="0"/>
          </a:p>
          <a:p>
            <a:endParaRPr lang="en-US" dirty="0"/>
          </a:p>
          <a:p>
            <a:r>
              <a:rPr lang="en-US" dirty="0" err="1"/>
              <a:t>Zemědělská</a:t>
            </a:r>
            <a:r>
              <a:rPr lang="en-US" dirty="0"/>
              <a:t> </a:t>
            </a:r>
            <a:r>
              <a:rPr lang="en-US" dirty="0" err="1"/>
              <a:t>půda</a:t>
            </a:r>
            <a:r>
              <a:rPr lang="en-US" dirty="0"/>
              <a:t> </a:t>
            </a:r>
            <a:r>
              <a:rPr lang="en-US" dirty="0" err="1"/>
              <a:t>hledá</a:t>
            </a:r>
            <a:r>
              <a:rPr lang="en-US" dirty="0"/>
              <a:t> </a:t>
            </a:r>
            <a:r>
              <a:rPr lang="en-US" b="1" dirty="0" err="1">
                <a:solidFill>
                  <a:srgbClr val="4F6228"/>
                </a:solidFill>
              </a:rPr>
              <a:t>zodpovědné</a:t>
            </a:r>
            <a:r>
              <a:rPr lang="en-US" b="1" dirty="0">
                <a:solidFill>
                  <a:srgbClr val="4F6228"/>
                </a:solidFill>
              </a:rPr>
              <a:t> </a:t>
            </a:r>
            <a:r>
              <a:rPr lang="en-US" b="1" dirty="0" err="1">
                <a:solidFill>
                  <a:srgbClr val="4F6228"/>
                </a:solidFill>
              </a:rPr>
              <a:t>hospodáře</a:t>
            </a:r>
            <a:r>
              <a:rPr lang="en-US" b="1" dirty="0">
                <a:solidFill>
                  <a:srgbClr val="4F6228"/>
                </a:solidFill>
              </a:rPr>
              <a:t>, </a:t>
            </a:r>
            <a:r>
              <a:rPr lang="en-US" dirty="0" err="1"/>
              <a:t>kteří</a:t>
            </a:r>
            <a:r>
              <a:rPr lang="en-US" dirty="0"/>
              <a:t> o </a:t>
            </a:r>
            <a:r>
              <a:rPr lang="en-US" dirty="0" err="1"/>
              <a:t>ni</a:t>
            </a:r>
            <a:r>
              <a:rPr lang="en-US" dirty="0"/>
              <a:t> </a:t>
            </a:r>
            <a:r>
              <a:rPr lang="en-US" dirty="0" err="1"/>
              <a:t>budou</a:t>
            </a:r>
            <a:r>
              <a:rPr lang="en-US" dirty="0"/>
              <a:t> </a:t>
            </a:r>
            <a:r>
              <a:rPr lang="en-US" dirty="0" err="1"/>
              <a:t>pečovat</a:t>
            </a:r>
            <a:r>
              <a:rPr lang="en-US" dirty="0"/>
              <a:t> s </a:t>
            </a:r>
            <a:r>
              <a:rPr lang="en-US" dirty="0" err="1"/>
              <a:t>respektem</a:t>
            </a:r>
            <a:r>
              <a:rPr lang="en-US" dirty="0"/>
              <a:t>, a </a:t>
            </a:r>
            <a:r>
              <a:rPr lang="en-US" b="1" dirty="0" err="1">
                <a:solidFill>
                  <a:srgbClr val="4F6228"/>
                </a:solidFill>
              </a:rPr>
              <a:t>spolehlivé</a:t>
            </a:r>
            <a:r>
              <a:rPr lang="en-US" b="1" dirty="0">
                <a:solidFill>
                  <a:srgbClr val="4F6228"/>
                </a:solidFill>
              </a:rPr>
              <a:t> </a:t>
            </a:r>
            <a:r>
              <a:rPr lang="en-US" b="1" dirty="0" err="1">
                <a:solidFill>
                  <a:srgbClr val="4F6228"/>
                </a:solidFill>
              </a:rPr>
              <a:t>parťáky</a:t>
            </a:r>
            <a:r>
              <a:rPr lang="en-US" b="1" dirty="0">
                <a:solidFill>
                  <a:srgbClr val="4F6228"/>
                </a:solidFill>
              </a:rPr>
              <a:t> (</a:t>
            </a:r>
            <a:r>
              <a:rPr lang="en-US" b="1" dirty="0" err="1">
                <a:solidFill>
                  <a:srgbClr val="4F6228"/>
                </a:solidFill>
              </a:rPr>
              <a:t>krajinotvorné</a:t>
            </a:r>
            <a:r>
              <a:rPr lang="en-US" b="1" dirty="0">
                <a:solidFill>
                  <a:srgbClr val="4F6228"/>
                </a:solidFill>
              </a:rPr>
              <a:t> </a:t>
            </a:r>
            <a:r>
              <a:rPr lang="en-US" b="1" dirty="0" err="1">
                <a:solidFill>
                  <a:srgbClr val="4F6228"/>
                </a:solidFill>
              </a:rPr>
              <a:t>prvky</a:t>
            </a:r>
            <a:r>
              <a:rPr lang="en-US" b="1" dirty="0">
                <a:solidFill>
                  <a:srgbClr val="4F6228"/>
                </a:solidFill>
              </a:rPr>
              <a:t>), </a:t>
            </a:r>
            <a:r>
              <a:rPr lang="en-US" dirty="0" err="1"/>
              <a:t>kteří</a:t>
            </a:r>
            <a:r>
              <a:rPr lang="en-US" dirty="0"/>
              <a:t> </a:t>
            </a:r>
            <a:r>
              <a:rPr lang="en-US" dirty="0" err="1"/>
              <a:t>jí</a:t>
            </a:r>
            <a:r>
              <a:rPr lang="en-US" dirty="0"/>
              <a:t> </a:t>
            </a:r>
            <a:r>
              <a:rPr lang="en-US" dirty="0" err="1"/>
              <a:t>pomohou</a:t>
            </a:r>
            <a:r>
              <a:rPr lang="en-US" dirty="0"/>
              <a:t> </a:t>
            </a:r>
            <a:r>
              <a:rPr lang="en-US" dirty="0" err="1"/>
              <a:t>zachovat</a:t>
            </a:r>
            <a:r>
              <a:rPr lang="en-US" dirty="0"/>
              <a:t> </a:t>
            </a:r>
            <a:r>
              <a:rPr lang="en-US" dirty="0" err="1"/>
              <a:t>její</a:t>
            </a:r>
            <a:r>
              <a:rPr lang="en-US" dirty="0"/>
              <a:t> </a:t>
            </a:r>
            <a:r>
              <a:rPr lang="en-US" dirty="0" err="1"/>
              <a:t>přirozené</a:t>
            </a:r>
            <a:r>
              <a:rPr lang="en-US" dirty="0"/>
              <a:t> </a:t>
            </a:r>
            <a:r>
              <a:rPr lang="en-US" dirty="0" err="1"/>
              <a:t>funkce</a:t>
            </a:r>
            <a:r>
              <a:rPr lang="en-US" dirty="0"/>
              <a:t>, </a:t>
            </a:r>
            <a:r>
              <a:rPr lang="en-US" dirty="0" err="1"/>
              <a:t>jakými</a:t>
            </a:r>
            <a:r>
              <a:rPr lang="en-US" dirty="0"/>
              <a:t> </a:t>
            </a:r>
            <a:r>
              <a:rPr lang="en-US" dirty="0" err="1"/>
              <a:t>jsou</a:t>
            </a:r>
            <a:r>
              <a:rPr lang="en-US" dirty="0"/>
              <a:t> </a:t>
            </a:r>
            <a:r>
              <a:rPr lang="en-US" dirty="0" err="1"/>
              <a:t>např</a:t>
            </a:r>
            <a:r>
              <a:rPr lang="en-US" dirty="0"/>
              <a:t>. </a:t>
            </a:r>
            <a:r>
              <a:rPr lang="en-US" dirty="0" err="1"/>
              <a:t>zadržení</a:t>
            </a:r>
            <a:r>
              <a:rPr lang="en-US" dirty="0"/>
              <a:t> </a:t>
            </a:r>
            <a:r>
              <a:rPr lang="en-US" dirty="0" err="1"/>
              <a:t>vody</a:t>
            </a:r>
            <a:r>
              <a:rPr lang="en-US" dirty="0"/>
              <a:t> </a:t>
            </a:r>
            <a:r>
              <a:rPr lang="en-US" dirty="0" err="1"/>
              <a:t>či</a:t>
            </a:r>
            <a:r>
              <a:rPr lang="en-US" dirty="0"/>
              <a:t> </a:t>
            </a:r>
            <a:r>
              <a:rPr lang="en-US" dirty="0" err="1"/>
              <a:t>prostor</a:t>
            </a:r>
            <a:r>
              <a:rPr lang="en-US" dirty="0"/>
              <a:t> pro </a:t>
            </a:r>
            <a:r>
              <a:rPr lang="en-US" dirty="0" err="1"/>
              <a:t>půdní</a:t>
            </a:r>
            <a:r>
              <a:rPr lang="en-US" dirty="0"/>
              <a:t> </a:t>
            </a:r>
            <a:r>
              <a:rPr lang="en-US" dirty="0" err="1"/>
              <a:t>organismy</a:t>
            </a:r>
            <a:r>
              <a:rPr lang="en-US" dirty="0"/>
              <a:t> + </a:t>
            </a:r>
            <a:r>
              <a:rPr lang="en-US" b="1" dirty="0" err="1">
                <a:solidFill>
                  <a:schemeClr val="accent3">
                    <a:lumMod val="50000"/>
                  </a:schemeClr>
                </a:solidFill>
              </a:rPr>
              <a:t>uvědomělé</a:t>
            </a:r>
            <a:r>
              <a:rPr lang="en-US" b="1" dirty="0">
                <a:solidFill>
                  <a:schemeClr val="accent3">
                    <a:lumMod val="50000"/>
                  </a:schemeClr>
                </a:solidFill>
              </a:rPr>
              <a:t> </a:t>
            </a:r>
            <a:r>
              <a:rPr lang="en-US" b="1" dirty="0" err="1">
                <a:solidFill>
                  <a:schemeClr val="accent3">
                    <a:lumMod val="50000"/>
                  </a:schemeClr>
                </a:solidFill>
              </a:rPr>
              <a:t>spotřebitele</a:t>
            </a:r>
            <a:r>
              <a:rPr lang="en-US" b="1" dirty="0">
                <a:solidFill>
                  <a:schemeClr val="accent3">
                    <a:lumMod val="50000"/>
                  </a:schemeClr>
                </a:solidFill>
              </a:rPr>
              <a:t>.</a:t>
            </a:r>
          </a:p>
          <a:p>
            <a:endParaRPr lang="cs-CZ" dirty="0"/>
          </a:p>
        </p:txBody>
      </p:sp>
      <p:sp>
        <p:nvSpPr>
          <p:cNvPr id="4" name="Zástupný symbol pro číslo snímku 3"/>
          <p:cNvSpPr>
            <a:spLocks noGrp="1"/>
          </p:cNvSpPr>
          <p:nvPr>
            <p:ph type="sldNum" sz="quarter" idx="5"/>
          </p:nvPr>
        </p:nvSpPr>
        <p:spPr/>
        <p:txBody>
          <a:bodyPr/>
          <a:lstStyle/>
          <a:p>
            <a:fld id="{F0ACE8D8-4E7B-4DFF-B2C6-7F55E3BB0F9D}" type="slidenum">
              <a:rPr lang="cs-CZ" smtClean="0"/>
              <a:t>14</a:t>
            </a:fld>
            <a:endParaRPr lang="cs-CZ"/>
          </a:p>
        </p:txBody>
      </p:sp>
    </p:spTree>
    <p:extLst>
      <p:ext uri="{BB962C8B-B14F-4D97-AF65-F5344CB8AC3E}">
        <p14:creationId xmlns:p14="http://schemas.microsoft.com/office/powerpoint/2010/main" val="4048520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err="1">
                <a:latin typeface="Cambria"/>
                <a:ea typeface="ＭＳ 明朝"/>
                <a:cs typeface="Times New Roman"/>
              </a:rPr>
              <a:t>Úspěch</a:t>
            </a:r>
            <a:r>
              <a:rPr lang="en-US" dirty="0">
                <a:latin typeface="Cambria"/>
                <a:ea typeface="ＭＳ 明朝"/>
                <a:cs typeface="Times New Roman"/>
              </a:rPr>
              <a:t> </a:t>
            </a:r>
            <a:r>
              <a:rPr lang="en-US" dirty="0" err="1">
                <a:latin typeface="Cambria"/>
                <a:ea typeface="ＭＳ 明朝"/>
                <a:cs typeface="Times New Roman"/>
              </a:rPr>
              <a:t>začínajících</a:t>
            </a:r>
            <a:r>
              <a:rPr lang="en-US" dirty="0">
                <a:latin typeface="Cambria"/>
                <a:ea typeface="ＭＳ 明朝"/>
                <a:cs typeface="Times New Roman"/>
              </a:rPr>
              <a:t> </a:t>
            </a:r>
            <a:r>
              <a:rPr lang="en-US" dirty="0" err="1">
                <a:latin typeface="Cambria"/>
                <a:ea typeface="ＭＳ 明朝"/>
                <a:cs typeface="Times New Roman"/>
              </a:rPr>
              <a:t>zemědělců</a:t>
            </a:r>
            <a:r>
              <a:rPr lang="en-US" dirty="0">
                <a:latin typeface="Cambria"/>
                <a:ea typeface="ＭＳ 明朝"/>
                <a:cs typeface="Times New Roman"/>
              </a:rPr>
              <a:t> </a:t>
            </a:r>
            <a:r>
              <a:rPr lang="en-US" dirty="0" err="1">
                <a:latin typeface="Cambria"/>
                <a:ea typeface="ＭＳ 明朝"/>
                <a:cs typeface="Times New Roman"/>
              </a:rPr>
              <a:t>dnes</a:t>
            </a:r>
            <a:r>
              <a:rPr lang="en-US" dirty="0">
                <a:latin typeface="Cambria"/>
                <a:ea typeface="ＭＳ 明朝"/>
                <a:cs typeface="Times New Roman"/>
              </a:rPr>
              <a:t> </a:t>
            </a:r>
            <a:r>
              <a:rPr lang="en-US" dirty="0" err="1">
                <a:latin typeface="Cambria"/>
                <a:ea typeface="ＭＳ 明朝"/>
                <a:cs typeface="Times New Roman"/>
              </a:rPr>
              <a:t>určuje</a:t>
            </a:r>
            <a:r>
              <a:rPr lang="en-US" dirty="0">
                <a:latin typeface="Cambria"/>
                <a:ea typeface="ＭＳ 明朝"/>
                <a:cs typeface="Times New Roman"/>
              </a:rPr>
              <a:t> </a:t>
            </a:r>
            <a:r>
              <a:rPr lang="en-US" dirty="0" err="1">
                <a:latin typeface="Cambria"/>
                <a:ea typeface="ＭＳ 明朝"/>
                <a:cs typeface="Times New Roman"/>
              </a:rPr>
              <a:t>kvalitu</a:t>
            </a:r>
            <a:r>
              <a:rPr lang="en-US" dirty="0">
                <a:latin typeface="Cambria"/>
                <a:ea typeface="ＭＳ 明朝"/>
                <a:cs typeface="Times New Roman"/>
              </a:rPr>
              <a:t> a </a:t>
            </a:r>
            <a:r>
              <a:rPr lang="en-US" dirty="0" err="1">
                <a:latin typeface="Cambria"/>
                <a:ea typeface="ＭＳ 明朝"/>
                <a:cs typeface="Times New Roman"/>
              </a:rPr>
              <a:t>dostupnost</a:t>
            </a:r>
            <a:r>
              <a:rPr lang="en-US" dirty="0">
                <a:latin typeface="Cambria"/>
                <a:ea typeface="ＭＳ 明朝"/>
                <a:cs typeface="Times New Roman"/>
              </a:rPr>
              <a:t> </a:t>
            </a:r>
            <a:r>
              <a:rPr lang="en-US" dirty="0" err="1">
                <a:latin typeface="Cambria"/>
                <a:ea typeface="ＭＳ 明朝"/>
                <a:cs typeface="Times New Roman"/>
              </a:rPr>
              <a:t>zemědělských</a:t>
            </a:r>
            <a:r>
              <a:rPr lang="en-US" dirty="0">
                <a:latin typeface="Cambria"/>
                <a:ea typeface="ＭＳ 明朝"/>
                <a:cs typeface="Times New Roman"/>
              </a:rPr>
              <a:t> </a:t>
            </a:r>
            <a:r>
              <a:rPr lang="en-US" dirty="0" err="1">
                <a:latin typeface="Cambria"/>
                <a:ea typeface="ＭＳ 明朝"/>
                <a:cs typeface="Times New Roman"/>
              </a:rPr>
              <a:t>produktů</a:t>
            </a:r>
            <a:r>
              <a:rPr lang="en-US" dirty="0">
                <a:latin typeface="Cambria"/>
                <a:ea typeface="ＭＳ 明朝"/>
                <a:cs typeface="Times New Roman"/>
              </a:rPr>
              <a:t> v </a:t>
            </a:r>
            <a:r>
              <a:rPr lang="en-US" dirty="0" err="1">
                <a:latin typeface="Cambria"/>
                <a:ea typeface="ＭＳ 明朝"/>
                <a:cs typeface="Times New Roman"/>
              </a:rPr>
              <a:t>budoucnu</a:t>
            </a:r>
            <a:r>
              <a:rPr lang="en-US" dirty="0">
                <a:latin typeface="Cambria"/>
                <a:ea typeface="ＭＳ 明朝"/>
                <a:cs typeface="Times New Roman"/>
              </a:rPr>
              <a:t>, </a:t>
            </a:r>
            <a:r>
              <a:rPr lang="en-US" dirty="0" err="1">
                <a:latin typeface="Cambria"/>
                <a:ea typeface="ＭＳ 明朝"/>
                <a:cs typeface="Times New Roman"/>
              </a:rPr>
              <a:t>podobu</a:t>
            </a:r>
            <a:r>
              <a:rPr lang="en-US" dirty="0">
                <a:latin typeface="Cambria"/>
                <a:ea typeface="ＭＳ 明朝"/>
                <a:cs typeface="Times New Roman"/>
              </a:rPr>
              <a:t> </a:t>
            </a:r>
            <a:r>
              <a:rPr lang="en-US" dirty="0" err="1">
                <a:latin typeface="Cambria"/>
                <a:ea typeface="ＭＳ 明朝"/>
                <a:cs typeface="Times New Roman"/>
              </a:rPr>
              <a:t>zemědělské</a:t>
            </a:r>
            <a:r>
              <a:rPr lang="en-US" dirty="0">
                <a:latin typeface="Cambria"/>
                <a:ea typeface="ＭＳ 明朝"/>
                <a:cs typeface="Times New Roman"/>
              </a:rPr>
              <a:t> </a:t>
            </a:r>
            <a:r>
              <a:rPr lang="en-US" dirty="0" err="1">
                <a:latin typeface="Cambria"/>
                <a:ea typeface="ＭＳ 明朝"/>
                <a:cs typeface="Times New Roman"/>
              </a:rPr>
              <a:t>krajiny</a:t>
            </a:r>
            <a:r>
              <a:rPr lang="en-US" dirty="0">
                <a:latin typeface="Cambria"/>
                <a:ea typeface="ＭＳ 明朝"/>
                <a:cs typeface="Times New Roman"/>
              </a:rPr>
              <a:t> </a:t>
            </a:r>
            <a:r>
              <a:rPr lang="en-US" dirty="0" err="1">
                <a:latin typeface="Cambria"/>
                <a:ea typeface="ＭＳ 明朝"/>
                <a:cs typeface="Times New Roman"/>
              </a:rPr>
              <a:t>i</a:t>
            </a:r>
            <a:r>
              <a:rPr lang="en-US" dirty="0">
                <a:latin typeface="Cambria"/>
                <a:ea typeface="ＭＳ 明朝"/>
                <a:cs typeface="Times New Roman"/>
              </a:rPr>
              <a:t> </a:t>
            </a:r>
            <a:r>
              <a:rPr lang="en-US" dirty="0" err="1">
                <a:latin typeface="Cambria"/>
                <a:ea typeface="ＭＳ 明朝"/>
                <a:cs typeface="Times New Roman"/>
              </a:rPr>
              <a:t>přetrvání</a:t>
            </a:r>
            <a:r>
              <a:rPr lang="en-US" dirty="0">
                <a:latin typeface="Cambria"/>
                <a:ea typeface="ＭＳ 明朝"/>
                <a:cs typeface="Times New Roman"/>
              </a:rPr>
              <a:t> </a:t>
            </a:r>
            <a:r>
              <a:rPr lang="en-US" dirty="0" err="1">
                <a:latin typeface="Cambria"/>
                <a:ea typeface="ＭＳ 明朝"/>
                <a:cs typeface="Times New Roman"/>
              </a:rPr>
              <a:t>zemědělské</a:t>
            </a:r>
            <a:r>
              <a:rPr lang="en-US" dirty="0">
                <a:latin typeface="Cambria"/>
                <a:ea typeface="ＭＳ 明朝"/>
                <a:cs typeface="Times New Roman"/>
              </a:rPr>
              <a:t> </a:t>
            </a:r>
            <a:r>
              <a:rPr lang="en-US" dirty="0" err="1">
                <a:latin typeface="Cambria"/>
                <a:ea typeface="ＭＳ 明朝"/>
                <a:cs typeface="Times New Roman"/>
              </a:rPr>
              <a:t>tradice</a:t>
            </a:r>
            <a:r>
              <a:rPr lang="en-US" dirty="0">
                <a:latin typeface="Cambria"/>
                <a:ea typeface="ＭＳ 明朝"/>
                <a:cs typeface="Times New Roman"/>
              </a:rPr>
              <a:t>. </a:t>
            </a:r>
          </a:p>
          <a:p>
            <a:r>
              <a:rPr lang="en-US" dirty="0" err="1">
                <a:cs typeface="Andale Mono"/>
              </a:rPr>
              <a:t>Všude</a:t>
            </a:r>
            <a:r>
              <a:rPr lang="en-US" dirty="0">
                <a:cs typeface="Andale Mono"/>
              </a:rPr>
              <a:t> </a:t>
            </a:r>
            <a:r>
              <a:rPr lang="en-US" dirty="0" err="1">
                <a:cs typeface="Andale Mono"/>
              </a:rPr>
              <a:t>kolem</a:t>
            </a:r>
            <a:r>
              <a:rPr lang="en-US" dirty="0">
                <a:cs typeface="Andale Mono"/>
              </a:rPr>
              <a:t> </a:t>
            </a:r>
            <a:r>
              <a:rPr lang="en-US" dirty="0" err="1">
                <a:cs typeface="Andale Mono"/>
              </a:rPr>
              <a:t>nás</a:t>
            </a:r>
            <a:r>
              <a:rPr lang="en-US" dirty="0">
                <a:cs typeface="Andale Mono"/>
              </a:rPr>
              <a:t> </a:t>
            </a:r>
            <a:r>
              <a:rPr lang="en-US" dirty="0" err="1">
                <a:cs typeface="Andale Mono"/>
              </a:rPr>
              <a:t>je</a:t>
            </a:r>
            <a:r>
              <a:rPr lang="en-US" dirty="0">
                <a:cs typeface="Andale Mono"/>
              </a:rPr>
              <a:t> </a:t>
            </a:r>
            <a:r>
              <a:rPr lang="en-US" dirty="0" err="1">
                <a:cs typeface="Andale Mono"/>
              </a:rPr>
              <a:t>zemědělská</a:t>
            </a:r>
            <a:r>
              <a:rPr lang="en-US" dirty="0">
                <a:cs typeface="Andale Mono"/>
              </a:rPr>
              <a:t> </a:t>
            </a:r>
            <a:r>
              <a:rPr lang="en-US" dirty="0" err="1">
                <a:cs typeface="Andale Mono"/>
              </a:rPr>
              <a:t>půda</a:t>
            </a:r>
            <a:r>
              <a:rPr lang="en-US" dirty="0">
                <a:cs typeface="Andale Mono"/>
              </a:rPr>
              <a:t>, ale </a:t>
            </a:r>
            <a:r>
              <a:rPr lang="en-US" dirty="0" err="1">
                <a:cs typeface="Andale Mono"/>
              </a:rPr>
              <a:t>dokud</a:t>
            </a:r>
            <a:r>
              <a:rPr lang="en-US" dirty="0">
                <a:cs typeface="Andale Mono"/>
              </a:rPr>
              <a:t> ji </a:t>
            </a:r>
            <a:r>
              <a:rPr lang="en-US" dirty="0" err="1">
                <a:cs typeface="Andale Mono"/>
              </a:rPr>
              <a:t>nepotřebuji</a:t>
            </a:r>
            <a:r>
              <a:rPr lang="en-US" dirty="0">
                <a:cs typeface="Andale Mono"/>
              </a:rPr>
              <a:t> k </a:t>
            </a:r>
            <a:r>
              <a:rPr lang="en-US" dirty="0" err="1">
                <a:cs typeface="Andale Mono"/>
              </a:rPr>
              <a:t>hospodaření</a:t>
            </a:r>
            <a:r>
              <a:rPr lang="en-US" dirty="0">
                <a:cs typeface="Andale Mono"/>
              </a:rPr>
              <a:t>, </a:t>
            </a:r>
            <a:r>
              <a:rPr lang="en-US" dirty="0" err="1">
                <a:cs typeface="Andale Mono"/>
              </a:rPr>
              <a:t>neuvědomuji</a:t>
            </a:r>
            <a:r>
              <a:rPr lang="en-US" dirty="0">
                <a:cs typeface="Andale Mono"/>
              </a:rPr>
              <a:t> </a:t>
            </a:r>
            <a:r>
              <a:rPr lang="en-US" dirty="0" err="1">
                <a:cs typeface="Andale Mono"/>
              </a:rPr>
              <a:t>si</a:t>
            </a:r>
            <a:r>
              <a:rPr lang="en-US" dirty="0">
                <a:cs typeface="Andale Mono"/>
              </a:rPr>
              <a:t>, </a:t>
            </a:r>
            <a:r>
              <a:rPr lang="en-US" dirty="0" err="1">
                <a:cs typeface="Andale Mono"/>
              </a:rPr>
              <a:t>jak</a:t>
            </a:r>
            <a:r>
              <a:rPr lang="en-US" dirty="0">
                <a:cs typeface="Andale Mono"/>
              </a:rPr>
              <a:t> </a:t>
            </a:r>
            <a:r>
              <a:rPr lang="en-US" dirty="0" err="1">
                <a:cs typeface="Andale Mono"/>
              </a:rPr>
              <a:t>složité</a:t>
            </a:r>
            <a:r>
              <a:rPr lang="en-US" dirty="0">
                <a:cs typeface="Andale Mono"/>
              </a:rPr>
              <a:t> </a:t>
            </a:r>
            <a:r>
              <a:rPr lang="en-US" dirty="0" err="1">
                <a:cs typeface="Andale Mono"/>
              </a:rPr>
              <a:t>je</a:t>
            </a:r>
            <a:r>
              <a:rPr lang="en-US" dirty="0">
                <a:cs typeface="Andale Mono"/>
              </a:rPr>
              <a:t> k </a:t>
            </a:r>
            <a:r>
              <a:rPr lang="en-US" dirty="0" err="1">
                <a:cs typeface="Andale Mono"/>
              </a:rPr>
              <a:t>ní</a:t>
            </a:r>
            <a:r>
              <a:rPr lang="en-US" dirty="0">
                <a:cs typeface="Andale Mono"/>
              </a:rPr>
              <a:t> </a:t>
            </a:r>
            <a:r>
              <a:rPr lang="en-US" dirty="0" err="1">
                <a:cs typeface="Andale Mono"/>
              </a:rPr>
              <a:t>získat</a:t>
            </a:r>
            <a:r>
              <a:rPr lang="en-US" dirty="0">
                <a:cs typeface="Andale Mono"/>
              </a:rPr>
              <a:t> </a:t>
            </a:r>
            <a:r>
              <a:rPr lang="en-US" dirty="0" err="1">
                <a:cs typeface="Andale Mono"/>
              </a:rPr>
              <a:t>přístup</a:t>
            </a:r>
            <a:r>
              <a:rPr lang="en-US" dirty="0">
                <a:cs typeface="Andale Mono"/>
              </a:rPr>
              <a:t>.</a:t>
            </a:r>
            <a:endParaRPr lang="en-US" dirty="0">
              <a:latin typeface="Cambria"/>
              <a:ea typeface="ＭＳ 明朝"/>
              <a:cs typeface="Times New Roman"/>
            </a:endParaRPr>
          </a:p>
          <a:p>
            <a:r>
              <a:rPr lang="en-US" dirty="0" err="1">
                <a:latin typeface="Cambria"/>
                <a:ea typeface="ＭＳ 明朝"/>
                <a:cs typeface="Times New Roman"/>
              </a:rPr>
              <a:t>Vstup</a:t>
            </a:r>
            <a:r>
              <a:rPr lang="en-US" dirty="0">
                <a:latin typeface="Cambria"/>
                <a:ea typeface="ＭＳ 明朝"/>
                <a:cs typeface="Times New Roman"/>
              </a:rPr>
              <a:t> do </a:t>
            </a:r>
            <a:r>
              <a:rPr lang="en-US" dirty="0" err="1">
                <a:latin typeface="Cambria"/>
                <a:ea typeface="ＭＳ 明朝"/>
                <a:cs typeface="Times New Roman"/>
              </a:rPr>
              <a:t>zemědělské</a:t>
            </a:r>
            <a:r>
              <a:rPr lang="en-US" dirty="0">
                <a:latin typeface="Cambria"/>
                <a:ea typeface="ＭＳ 明朝"/>
                <a:cs typeface="Times New Roman"/>
              </a:rPr>
              <a:t> </a:t>
            </a:r>
            <a:r>
              <a:rPr lang="en-US" dirty="0" err="1">
                <a:latin typeface="Cambria"/>
                <a:ea typeface="ＭＳ 明朝"/>
                <a:cs typeface="Times New Roman"/>
              </a:rPr>
              <a:t>krajiny</a:t>
            </a:r>
            <a:r>
              <a:rPr lang="en-US" dirty="0">
                <a:latin typeface="Cambria"/>
                <a:ea typeface="ＭＳ 明朝"/>
                <a:cs typeface="Times New Roman"/>
              </a:rPr>
              <a:t> a </a:t>
            </a:r>
            <a:r>
              <a:rPr lang="en-US" dirty="0" err="1">
                <a:latin typeface="Cambria"/>
                <a:ea typeface="ＭＳ 明朝"/>
                <a:cs typeface="Times New Roman"/>
              </a:rPr>
              <a:t>její</a:t>
            </a:r>
            <a:r>
              <a:rPr lang="en-US" dirty="0">
                <a:latin typeface="Cambria"/>
                <a:ea typeface="ＭＳ 明朝"/>
                <a:cs typeface="Times New Roman"/>
              </a:rPr>
              <a:t> </a:t>
            </a:r>
            <a:r>
              <a:rPr lang="en-US" dirty="0" err="1">
                <a:latin typeface="Cambria"/>
                <a:ea typeface="ＭＳ 明朝"/>
                <a:cs typeface="Times New Roman"/>
              </a:rPr>
              <a:t>obhospodařování</a:t>
            </a:r>
            <a:r>
              <a:rPr lang="en-US" dirty="0">
                <a:latin typeface="Cambria"/>
                <a:ea typeface="ＭＳ 明朝"/>
                <a:cs typeface="Times New Roman"/>
              </a:rPr>
              <a:t> </a:t>
            </a:r>
            <a:r>
              <a:rPr lang="en-US" dirty="0" err="1">
                <a:latin typeface="Cambria"/>
                <a:ea typeface="ＭＳ 明朝"/>
                <a:cs typeface="Times New Roman"/>
              </a:rPr>
              <a:t>nikdy</a:t>
            </a:r>
            <a:r>
              <a:rPr lang="en-US" dirty="0">
                <a:latin typeface="Cambria"/>
                <a:ea typeface="ＭＳ 明朝"/>
                <a:cs typeface="Times New Roman"/>
              </a:rPr>
              <a:t> </a:t>
            </a:r>
            <a:r>
              <a:rPr lang="en-US" dirty="0" err="1">
                <a:latin typeface="Cambria"/>
                <a:ea typeface="ＭＳ 明朝"/>
                <a:cs typeface="Times New Roman"/>
              </a:rPr>
              <a:t>nebylo</a:t>
            </a:r>
            <a:r>
              <a:rPr lang="en-US" dirty="0">
                <a:latin typeface="Cambria"/>
                <a:ea typeface="ＭＳ 明朝"/>
                <a:cs typeface="Times New Roman"/>
              </a:rPr>
              <a:t> </a:t>
            </a:r>
            <a:r>
              <a:rPr lang="en-US" dirty="0" err="1">
                <a:latin typeface="Cambria"/>
                <a:ea typeface="ＭＳ 明朝"/>
                <a:cs typeface="Times New Roman"/>
              </a:rPr>
              <a:t>těžší</a:t>
            </a:r>
            <a:r>
              <a:rPr lang="en-US" dirty="0">
                <a:latin typeface="Cambria"/>
                <a:ea typeface="ＭＳ 明朝"/>
                <a:cs typeface="Times New Roman"/>
              </a:rPr>
              <a:t> – PROČ?</a:t>
            </a:r>
          </a:p>
          <a:p>
            <a:endParaRPr lang="cs-CZ" dirty="0"/>
          </a:p>
        </p:txBody>
      </p:sp>
      <p:sp>
        <p:nvSpPr>
          <p:cNvPr id="4" name="Zástupný symbol pro číslo snímku 3"/>
          <p:cNvSpPr>
            <a:spLocks noGrp="1"/>
          </p:cNvSpPr>
          <p:nvPr>
            <p:ph type="sldNum" sz="quarter" idx="5"/>
          </p:nvPr>
        </p:nvSpPr>
        <p:spPr/>
        <p:txBody>
          <a:bodyPr/>
          <a:lstStyle/>
          <a:p>
            <a:fld id="{F0ACE8D8-4E7B-4DFF-B2C6-7F55E3BB0F9D}" type="slidenum">
              <a:rPr lang="cs-CZ" smtClean="0"/>
              <a:t>15</a:t>
            </a:fld>
            <a:endParaRPr lang="cs-CZ"/>
          </a:p>
        </p:txBody>
      </p:sp>
    </p:spTree>
    <p:extLst>
      <p:ext uri="{BB962C8B-B14F-4D97-AF65-F5344CB8AC3E}">
        <p14:creationId xmlns:p14="http://schemas.microsoft.com/office/powerpoint/2010/main" val="2479620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sz="1200" b="0" i="0" kern="1200" dirty="0">
                <a:solidFill>
                  <a:schemeClr val="tx1"/>
                </a:solidFill>
                <a:effectLst/>
                <a:latin typeface="+mn-lt"/>
                <a:ea typeface="+mn-ea"/>
                <a:cs typeface="+mn-cs"/>
              </a:rPr>
              <a:t>Průměrná velikost produkčního bloku je 20 ha v ČR.</a:t>
            </a:r>
          </a:p>
          <a:p>
            <a:r>
              <a:rPr lang="cs-CZ" sz="1200" b="0" i="0" kern="1200" dirty="0">
                <a:solidFill>
                  <a:schemeClr val="tx1"/>
                </a:solidFill>
                <a:effectLst/>
                <a:latin typeface="+mn-lt"/>
                <a:ea typeface="+mn-ea"/>
                <a:cs typeface="+mn-cs"/>
              </a:rPr>
              <a:t>Extrémní fragmentace zemědělské půdy se stává limitujícím faktorem jejího udržitelného využívání. Rozptýlené, velmi malé parcely přestávají být ekonomicky životaschopné pro individuální hospodaření. Vlastníci jsou tak nuceni pronajímat tyto parcely větším subjektům hospodařícím na sousedních pozemcích. Naše poslední studie demonstruje jev, který jsme nazvali „</a:t>
            </a:r>
            <a:r>
              <a:rPr lang="cs-CZ" sz="1200" b="0" i="0" kern="1200" dirty="0" err="1">
                <a:solidFill>
                  <a:schemeClr val="tx1"/>
                </a:solidFill>
                <a:effectLst/>
                <a:latin typeface="+mn-lt"/>
                <a:ea typeface="+mn-ea"/>
                <a:cs typeface="+mn-cs"/>
              </a:rPr>
              <a:t>Farmland</a:t>
            </a:r>
            <a:r>
              <a:rPr lang="cs-CZ" sz="1200" b="0" i="0" kern="1200" dirty="0">
                <a:solidFill>
                  <a:schemeClr val="tx1"/>
                </a:solidFill>
                <a:effectLst/>
                <a:latin typeface="+mn-lt"/>
                <a:ea typeface="+mn-ea"/>
                <a:cs typeface="+mn-cs"/>
              </a:rPr>
              <a:t> </a:t>
            </a:r>
            <a:r>
              <a:rPr lang="cs-CZ" sz="1200" b="0" i="0" kern="1200" dirty="0" err="1">
                <a:solidFill>
                  <a:schemeClr val="tx1"/>
                </a:solidFill>
                <a:effectLst/>
                <a:latin typeface="+mn-lt"/>
                <a:ea typeface="+mn-ea"/>
                <a:cs typeface="+mn-cs"/>
              </a:rPr>
              <a:t>Rental</a:t>
            </a:r>
            <a:r>
              <a:rPr lang="cs-CZ" sz="1200" b="0" i="0" kern="1200" dirty="0">
                <a:solidFill>
                  <a:schemeClr val="tx1"/>
                </a:solidFill>
                <a:effectLst/>
                <a:latin typeface="+mn-lt"/>
                <a:ea typeface="+mn-ea"/>
                <a:cs typeface="+mn-cs"/>
              </a:rPr>
              <a:t> Paradox“, kdy velmi malé parcely (&lt; 1,07 ha) mají tendenci vytvářet veliké produkční bloky vlivem jejich najímáním velkými zemědělskými subjekty a takto významně homogenizovat strukturu krajiny. Pod touto hranicí bylo potvrzeno, že čím menší vlastnické parcely jsou, tím větší produkční bloky vytvářejí. Tento projekt hodlá analyzovat rychlost fragmentace v České republice. Chce rovněž vyhodnotit metody defragmentace, ekonomické dopady zřetelné dominance nájemního trhu s půdou. Vzhledem k předpokládaným vážným negativním dopadům tohoto jevu lze o něm uvažovat jako o významné příčině ekonomické degradace zemědělské půdy.</a:t>
            </a:r>
            <a:endParaRPr lang="cs-CZ" dirty="0"/>
          </a:p>
        </p:txBody>
      </p:sp>
      <p:sp>
        <p:nvSpPr>
          <p:cNvPr id="4" name="Zástupný symbol pro číslo snímku 3"/>
          <p:cNvSpPr>
            <a:spLocks noGrp="1"/>
          </p:cNvSpPr>
          <p:nvPr>
            <p:ph type="sldNum" sz="quarter" idx="5"/>
          </p:nvPr>
        </p:nvSpPr>
        <p:spPr/>
        <p:txBody>
          <a:bodyPr/>
          <a:lstStyle/>
          <a:p>
            <a:fld id="{F0ACE8D8-4E7B-4DFF-B2C6-7F55E3BB0F9D}" type="slidenum">
              <a:rPr lang="cs-CZ" smtClean="0"/>
              <a:t>16</a:t>
            </a:fld>
            <a:endParaRPr lang="cs-CZ"/>
          </a:p>
        </p:txBody>
      </p:sp>
    </p:spTree>
    <p:extLst>
      <p:ext uri="{BB962C8B-B14F-4D97-AF65-F5344CB8AC3E}">
        <p14:creationId xmlns:p14="http://schemas.microsoft.com/office/powerpoint/2010/main" val="25359247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8000"/>
                </a:solidFill>
                <a:latin typeface="Cambria"/>
                <a:ea typeface="ＭＳ 明朝"/>
                <a:cs typeface="Times New Roman"/>
              </a:rPr>
              <a:t>NEDOSTATEK FINANCÍ A DOSTUPNOST </a:t>
            </a:r>
            <a:r>
              <a:rPr lang="en-US" b="1" dirty="0" err="1">
                <a:solidFill>
                  <a:srgbClr val="008000"/>
                </a:solidFill>
                <a:latin typeface="Cambria"/>
                <a:ea typeface="ＭＳ 明朝"/>
                <a:cs typeface="Times New Roman"/>
              </a:rPr>
              <a:t>či</a:t>
            </a:r>
            <a:r>
              <a:rPr lang="en-US" b="1" dirty="0">
                <a:solidFill>
                  <a:srgbClr val="008000"/>
                </a:solidFill>
                <a:latin typeface="Cambria"/>
                <a:ea typeface="ＭＳ 明朝"/>
                <a:cs typeface="Times New Roman"/>
              </a:rPr>
              <a:t> PŘÍSTUPNOST ZEMĚDĚLSKÝCH POZEMKŮ</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solidFill>
                  <a:srgbClr val="008000"/>
                </a:solidFill>
                <a:latin typeface="Cambria"/>
                <a:ea typeface="ＭＳ 明朝"/>
                <a:cs typeface="Times New Roman"/>
              </a:rPr>
              <a:t>Rok</a:t>
            </a:r>
            <a:r>
              <a:rPr lang="en-US" b="1" dirty="0">
                <a:solidFill>
                  <a:srgbClr val="008000"/>
                </a:solidFill>
                <a:latin typeface="Cambria"/>
                <a:ea typeface="ＭＳ 明朝"/>
                <a:cs typeface="Times New Roman"/>
              </a:rPr>
              <a:t> 2018 v ČR </a:t>
            </a:r>
            <a:r>
              <a:rPr lang="en-US" b="1" dirty="0" err="1">
                <a:solidFill>
                  <a:srgbClr val="008000"/>
                </a:solidFill>
                <a:latin typeface="Cambria"/>
                <a:ea typeface="ＭＳ 明朝"/>
                <a:cs typeface="Times New Roman"/>
              </a:rPr>
              <a:t>odlišný</a:t>
            </a:r>
            <a:r>
              <a:rPr lang="en-US" b="1" dirty="0">
                <a:solidFill>
                  <a:srgbClr val="008000"/>
                </a:solidFill>
                <a:latin typeface="Cambria"/>
                <a:ea typeface="ＭＳ 明朝"/>
                <a:cs typeface="Times New Roman"/>
              </a:rPr>
              <a:t>, </a:t>
            </a:r>
            <a:r>
              <a:rPr lang="en-US" b="1" dirty="0" err="1">
                <a:solidFill>
                  <a:srgbClr val="008000"/>
                </a:solidFill>
                <a:latin typeface="Cambria"/>
                <a:ea typeface="ＭＳ 明朝"/>
                <a:cs typeface="Times New Roman"/>
              </a:rPr>
              <a:t>předchozí</a:t>
            </a:r>
            <a:r>
              <a:rPr lang="en-US" b="1" dirty="0">
                <a:solidFill>
                  <a:srgbClr val="008000"/>
                </a:solidFill>
                <a:latin typeface="Cambria"/>
                <a:ea typeface="ＭＳ 明朝"/>
                <a:cs typeface="Times New Roman"/>
              </a:rPr>
              <a:t> </a:t>
            </a:r>
            <a:r>
              <a:rPr lang="en-US" b="1" dirty="0" err="1">
                <a:solidFill>
                  <a:srgbClr val="008000"/>
                </a:solidFill>
                <a:latin typeface="Cambria"/>
                <a:ea typeface="ＭＳ 明朝"/>
                <a:cs typeface="Times New Roman"/>
              </a:rPr>
              <a:t>éra</a:t>
            </a:r>
            <a:r>
              <a:rPr lang="en-US" b="1" dirty="0">
                <a:solidFill>
                  <a:srgbClr val="008000"/>
                </a:solidFill>
                <a:latin typeface="Cambria"/>
                <a:ea typeface="ＭＳ 明朝"/>
                <a:cs typeface="Times New Roman"/>
              </a:rPr>
              <a:t> </a:t>
            </a:r>
            <a:r>
              <a:rPr lang="en-US" b="1" dirty="0" err="1">
                <a:solidFill>
                  <a:srgbClr val="008000"/>
                </a:solidFill>
                <a:latin typeface="Cambria"/>
                <a:ea typeface="ＭＳ 明朝"/>
                <a:cs typeface="Times New Roman"/>
              </a:rPr>
              <a:t>růstu</a:t>
            </a:r>
            <a:r>
              <a:rPr lang="en-US" b="1" dirty="0">
                <a:solidFill>
                  <a:srgbClr val="008000"/>
                </a:solidFill>
                <a:latin typeface="Cambria"/>
                <a:ea typeface="ＭＳ 明朝"/>
                <a:cs typeface="Times New Roman"/>
              </a:rPr>
              <a:t> </a:t>
            </a:r>
            <a:r>
              <a:rPr lang="en-US" b="1" dirty="0" err="1">
                <a:solidFill>
                  <a:srgbClr val="008000"/>
                </a:solidFill>
                <a:latin typeface="Cambria"/>
                <a:ea typeface="ＭＳ 明朝"/>
                <a:cs typeface="Times New Roman"/>
              </a:rPr>
              <a:t>cen</a:t>
            </a:r>
            <a:r>
              <a:rPr lang="en-US" b="1" dirty="0">
                <a:solidFill>
                  <a:srgbClr val="008000"/>
                </a:solidFill>
                <a:latin typeface="Cambria"/>
                <a:ea typeface="ＭＳ 明朝"/>
                <a:cs typeface="Times New Roman"/>
              </a:rPr>
              <a:t> - od 2014 do 2016 </a:t>
            </a:r>
            <a:r>
              <a:rPr lang="en-US" b="1" dirty="0" err="1">
                <a:solidFill>
                  <a:srgbClr val="008000"/>
                </a:solidFill>
                <a:latin typeface="Cambria"/>
                <a:ea typeface="ＭＳ 明朝"/>
                <a:cs typeface="Times New Roman"/>
              </a:rPr>
              <a:t>meziroční</a:t>
            </a:r>
            <a:r>
              <a:rPr lang="en-US" b="1" dirty="0">
                <a:solidFill>
                  <a:srgbClr val="008000"/>
                </a:solidFill>
                <a:latin typeface="Cambria"/>
                <a:ea typeface="ＭＳ 明朝"/>
                <a:cs typeface="Times New Roman"/>
              </a:rPr>
              <a:t> </a:t>
            </a:r>
            <a:r>
              <a:rPr lang="en-US" b="1" dirty="0" err="1">
                <a:solidFill>
                  <a:srgbClr val="008000"/>
                </a:solidFill>
                <a:latin typeface="Cambria"/>
                <a:ea typeface="ＭＳ 明朝"/>
                <a:cs typeface="Times New Roman"/>
              </a:rPr>
              <a:t>nárůst</a:t>
            </a:r>
            <a:r>
              <a:rPr lang="en-US" b="1" dirty="0">
                <a:solidFill>
                  <a:srgbClr val="008000"/>
                </a:solidFill>
                <a:latin typeface="Cambria"/>
                <a:ea typeface="ＭＳ 明朝"/>
                <a:cs typeface="Times New Roman"/>
              </a:rPr>
              <a:t> o 25% </a:t>
            </a:r>
            <a:r>
              <a:rPr lang="en-US" b="1" dirty="0" err="1">
                <a:solidFill>
                  <a:srgbClr val="008000"/>
                </a:solidFill>
                <a:latin typeface="Cambria"/>
                <a:ea typeface="ＭＳ 明朝"/>
                <a:cs typeface="Times New Roman"/>
              </a:rPr>
              <a:t>tržní</a:t>
            </a:r>
            <a:r>
              <a:rPr lang="en-US" b="1" dirty="0">
                <a:solidFill>
                  <a:srgbClr val="008000"/>
                </a:solidFill>
                <a:latin typeface="Cambria"/>
                <a:ea typeface="ＭＳ 明朝"/>
                <a:cs typeface="Times New Roman"/>
              </a:rPr>
              <a:t> </a:t>
            </a:r>
            <a:r>
              <a:rPr lang="en-US" b="1" dirty="0" err="1">
                <a:solidFill>
                  <a:srgbClr val="008000"/>
                </a:solidFill>
                <a:latin typeface="Cambria"/>
                <a:ea typeface="ＭＳ 明朝"/>
                <a:cs typeface="Times New Roman"/>
              </a:rPr>
              <a:t>ceny</a:t>
            </a:r>
            <a:r>
              <a:rPr lang="en-US" b="1" dirty="0">
                <a:solidFill>
                  <a:srgbClr val="008000"/>
                </a:solidFill>
                <a:latin typeface="Cambria"/>
                <a:ea typeface="ＭＳ 明朝"/>
                <a:cs typeface="Times New Roman"/>
              </a:rPr>
              <a:t> </a:t>
            </a:r>
            <a:r>
              <a:rPr lang="en-US" b="1" dirty="0" err="1">
                <a:solidFill>
                  <a:srgbClr val="008000"/>
                </a:solidFill>
                <a:latin typeface="Cambria"/>
                <a:ea typeface="ＭＳ 明朝"/>
                <a:cs typeface="Times New Roman"/>
              </a:rPr>
              <a:t>zemědělské</a:t>
            </a:r>
            <a:r>
              <a:rPr lang="en-US" b="1" dirty="0">
                <a:solidFill>
                  <a:srgbClr val="008000"/>
                </a:solidFill>
                <a:latin typeface="Cambria"/>
                <a:ea typeface="ＭＳ 明朝"/>
                <a:cs typeface="Times New Roman"/>
              </a:rPr>
              <a:t> </a:t>
            </a:r>
            <a:r>
              <a:rPr lang="en-US" b="1" dirty="0" err="1">
                <a:solidFill>
                  <a:srgbClr val="008000"/>
                </a:solidFill>
                <a:latin typeface="Cambria"/>
                <a:ea typeface="ＭＳ 明朝"/>
                <a:cs typeface="Times New Roman"/>
              </a:rPr>
              <a:t>půdy</a:t>
            </a:r>
            <a:r>
              <a:rPr lang="en-US" b="1" dirty="0">
                <a:solidFill>
                  <a:srgbClr val="008000"/>
                </a:solidFill>
                <a:latin typeface="Cambria"/>
                <a:ea typeface="ＭＳ 明朝"/>
                <a:cs typeface="Times New Roman"/>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solidFill>
                  <a:srgbClr val="008000"/>
                </a:solidFill>
                <a:latin typeface="Cambria"/>
                <a:ea typeface="ＭＳ 明朝"/>
                <a:cs typeface="Times New Roman"/>
              </a:rPr>
              <a:t>Tržní</a:t>
            </a:r>
            <a:r>
              <a:rPr lang="en-US" b="1" dirty="0">
                <a:solidFill>
                  <a:srgbClr val="008000"/>
                </a:solidFill>
                <a:latin typeface="Cambria"/>
                <a:ea typeface="ＭＳ 明朝"/>
                <a:cs typeface="Times New Roman"/>
              </a:rPr>
              <a:t> </a:t>
            </a:r>
            <a:r>
              <a:rPr lang="en-US" b="1" dirty="0" err="1">
                <a:solidFill>
                  <a:srgbClr val="008000"/>
                </a:solidFill>
                <a:latin typeface="Cambria"/>
                <a:ea typeface="ＭＳ 明朝"/>
                <a:cs typeface="Times New Roman"/>
              </a:rPr>
              <a:t>ceny</a:t>
            </a:r>
            <a:r>
              <a:rPr lang="en-US" b="1" dirty="0">
                <a:solidFill>
                  <a:srgbClr val="008000"/>
                </a:solidFill>
                <a:latin typeface="Cambria"/>
                <a:ea typeface="ＭＳ 明朝"/>
                <a:cs typeface="Times New Roman"/>
              </a:rPr>
              <a:t> v </a:t>
            </a:r>
            <a:r>
              <a:rPr lang="en-US" b="1" dirty="0" err="1">
                <a:solidFill>
                  <a:srgbClr val="008000"/>
                </a:solidFill>
                <a:latin typeface="Cambria"/>
                <a:ea typeface="ＭＳ 明朝"/>
                <a:cs typeface="Times New Roman"/>
              </a:rPr>
              <a:t>rozmezí</a:t>
            </a:r>
            <a:r>
              <a:rPr lang="en-US" b="1" dirty="0">
                <a:solidFill>
                  <a:srgbClr val="008000"/>
                </a:solidFill>
                <a:latin typeface="Cambria"/>
                <a:ea typeface="ＭＳ 明朝"/>
                <a:cs typeface="Times New Roman"/>
              </a:rPr>
              <a:t> 15-40 </a:t>
            </a:r>
            <a:r>
              <a:rPr lang="en-US" b="1" dirty="0" err="1">
                <a:solidFill>
                  <a:srgbClr val="008000"/>
                </a:solidFill>
                <a:latin typeface="Cambria"/>
                <a:ea typeface="ＭＳ 明朝"/>
                <a:cs typeface="Times New Roman"/>
              </a:rPr>
              <a:t>korun</a:t>
            </a:r>
            <a:r>
              <a:rPr lang="en-US" b="1" dirty="0">
                <a:solidFill>
                  <a:srgbClr val="008000"/>
                </a:solidFill>
                <a:latin typeface="Cambria"/>
                <a:ea typeface="ＭＳ 明朝"/>
                <a:cs typeface="Times New Roman"/>
              </a:rPr>
              <a:t>/m2, </a:t>
            </a:r>
            <a:r>
              <a:rPr lang="en-US" b="1" dirty="0" err="1">
                <a:solidFill>
                  <a:srgbClr val="008000"/>
                </a:solidFill>
                <a:latin typeface="Cambria"/>
                <a:ea typeface="ＭＳ 明朝"/>
                <a:cs typeface="Times New Roman"/>
              </a:rPr>
              <a:t>nejvyšší</a:t>
            </a:r>
            <a:r>
              <a:rPr lang="en-US" b="1" dirty="0">
                <a:solidFill>
                  <a:srgbClr val="008000"/>
                </a:solidFill>
                <a:latin typeface="Cambria"/>
                <a:ea typeface="ＭＳ 明朝"/>
                <a:cs typeface="Times New Roman"/>
              </a:rPr>
              <a:t> </a:t>
            </a:r>
            <a:r>
              <a:rPr lang="en-US" b="1" dirty="0" err="1">
                <a:solidFill>
                  <a:srgbClr val="008000"/>
                </a:solidFill>
                <a:latin typeface="Cambria"/>
                <a:ea typeface="ＭＳ 明朝"/>
                <a:cs typeface="Times New Roman"/>
              </a:rPr>
              <a:t>poptávka</a:t>
            </a:r>
            <a:r>
              <a:rPr lang="en-US" b="1" dirty="0">
                <a:solidFill>
                  <a:srgbClr val="008000"/>
                </a:solidFill>
                <a:latin typeface="Cambria"/>
                <a:ea typeface="ＭＳ 明朝"/>
                <a:cs typeface="Times New Roman"/>
              </a:rPr>
              <a:t> </a:t>
            </a:r>
            <a:r>
              <a:rPr lang="en-US" b="1" dirty="0" err="1">
                <a:solidFill>
                  <a:srgbClr val="008000"/>
                </a:solidFill>
                <a:latin typeface="Cambria"/>
                <a:ea typeface="ＭＳ 明朝"/>
                <a:cs typeface="Times New Roman"/>
              </a:rPr>
              <a:t>po</a:t>
            </a:r>
            <a:r>
              <a:rPr lang="en-US" b="1" dirty="0">
                <a:solidFill>
                  <a:srgbClr val="008000"/>
                </a:solidFill>
                <a:latin typeface="Cambria"/>
                <a:ea typeface="ＭＳ 明朝"/>
                <a:cs typeface="Times New Roman"/>
              </a:rPr>
              <a:t> </a:t>
            </a:r>
            <a:r>
              <a:rPr lang="en-US" b="1" dirty="0" err="1">
                <a:solidFill>
                  <a:srgbClr val="008000"/>
                </a:solidFill>
                <a:latin typeface="Cambria"/>
                <a:ea typeface="ＭＳ 明朝"/>
                <a:cs typeface="Times New Roman"/>
              </a:rPr>
              <a:t>výměrách</a:t>
            </a:r>
            <a:r>
              <a:rPr lang="en-US" b="1" dirty="0">
                <a:solidFill>
                  <a:srgbClr val="008000"/>
                </a:solidFill>
                <a:latin typeface="Cambria"/>
                <a:ea typeface="ＭＳ 明朝"/>
                <a:cs typeface="Times New Roman"/>
              </a:rPr>
              <a:t> 5-10ha. Trend </a:t>
            </a:r>
            <a:r>
              <a:rPr lang="en-US" b="1" dirty="0" err="1">
                <a:solidFill>
                  <a:srgbClr val="008000"/>
                </a:solidFill>
                <a:latin typeface="Cambria"/>
                <a:ea typeface="ＭＳ 明朝"/>
                <a:cs typeface="Times New Roman"/>
              </a:rPr>
              <a:t>zájmu</a:t>
            </a:r>
            <a:r>
              <a:rPr lang="en-US" b="1" dirty="0">
                <a:solidFill>
                  <a:srgbClr val="008000"/>
                </a:solidFill>
                <a:latin typeface="Cambria"/>
                <a:ea typeface="ＭＳ 明朝"/>
                <a:cs typeface="Times New Roman"/>
              </a:rPr>
              <a:t> o </a:t>
            </a:r>
            <a:r>
              <a:rPr lang="en-US" b="1" dirty="0" err="1">
                <a:solidFill>
                  <a:srgbClr val="008000"/>
                </a:solidFill>
                <a:latin typeface="Cambria"/>
                <a:ea typeface="ＭＳ 明朝"/>
                <a:cs typeface="Times New Roman"/>
              </a:rPr>
              <a:t>výměry</a:t>
            </a:r>
            <a:r>
              <a:rPr lang="en-US" b="1" dirty="0">
                <a:solidFill>
                  <a:srgbClr val="008000"/>
                </a:solidFill>
                <a:latin typeface="Cambria"/>
                <a:ea typeface="ＭＳ 明朝"/>
                <a:cs typeface="Times New Roman"/>
              </a:rPr>
              <a:t> </a:t>
            </a:r>
            <a:r>
              <a:rPr lang="en-US" b="1" dirty="0" err="1">
                <a:solidFill>
                  <a:srgbClr val="008000"/>
                </a:solidFill>
                <a:latin typeface="Cambria"/>
                <a:ea typeface="ＭＳ 明朝"/>
                <a:cs typeface="Times New Roman"/>
              </a:rPr>
              <a:t>nad</a:t>
            </a:r>
            <a:r>
              <a:rPr lang="en-US" b="1" dirty="0">
                <a:solidFill>
                  <a:srgbClr val="008000"/>
                </a:solidFill>
                <a:latin typeface="Cambria"/>
                <a:ea typeface="ＭＳ 明朝"/>
                <a:cs typeface="Times New Roman"/>
              </a:rPr>
              <a:t> 50 ha </a:t>
            </a:r>
            <a:r>
              <a:rPr lang="en-US" b="1" dirty="0" err="1">
                <a:solidFill>
                  <a:srgbClr val="008000"/>
                </a:solidFill>
                <a:latin typeface="Cambria"/>
                <a:ea typeface="ＭＳ 明朝"/>
                <a:cs typeface="Times New Roman"/>
              </a:rPr>
              <a:t>poklesl</a:t>
            </a:r>
            <a:r>
              <a:rPr lang="en-US" b="1" dirty="0">
                <a:solidFill>
                  <a:srgbClr val="008000"/>
                </a:solidFill>
                <a:latin typeface="Cambria"/>
                <a:ea typeface="ＭＳ 明朝"/>
                <a:cs typeface="Times New Roman"/>
              </a:rPr>
              <a:t>.</a:t>
            </a:r>
          </a:p>
          <a:p>
            <a:endParaRPr lang="cs-CZ" dirty="0"/>
          </a:p>
        </p:txBody>
      </p:sp>
      <p:sp>
        <p:nvSpPr>
          <p:cNvPr id="4" name="Zástupný symbol pro číslo snímku 3"/>
          <p:cNvSpPr>
            <a:spLocks noGrp="1"/>
          </p:cNvSpPr>
          <p:nvPr>
            <p:ph type="sldNum" sz="quarter" idx="5"/>
          </p:nvPr>
        </p:nvSpPr>
        <p:spPr/>
        <p:txBody>
          <a:bodyPr/>
          <a:lstStyle/>
          <a:p>
            <a:fld id="{F0ACE8D8-4E7B-4DFF-B2C6-7F55E3BB0F9D}" type="slidenum">
              <a:rPr lang="cs-CZ" smtClean="0"/>
              <a:t>17</a:t>
            </a:fld>
            <a:endParaRPr lang="cs-CZ"/>
          </a:p>
        </p:txBody>
      </p:sp>
    </p:spTree>
    <p:extLst>
      <p:ext uri="{BB962C8B-B14F-4D97-AF65-F5344CB8AC3E}">
        <p14:creationId xmlns:p14="http://schemas.microsoft.com/office/powerpoint/2010/main" val="4163962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8000"/>
                </a:solidFill>
                <a:latin typeface="Cambria"/>
                <a:ea typeface="ＭＳ 明朝"/>
                <a:cs typeface="Times New Roman"/>
              </a:rPr>
              <a:t>NEDOSTATEK FINANCÍ A DOSTUPNOST </a:t>
            </a:r>
            <a:r>
              <a:rPr lang="en-US" b="1" dirty="0" err="1">
                <a:solidFill>
                  <a:srgbClr val="008000"/>
                </a:solidFill>
                <a:latin typeface="Cambria"/>
                <a:ea typeface="ＭＳ 明朝"/>
                <a:cs typeface="Times New Roman"/>
              </a:rPr>
              <a:t>či</a:t>
            </a:r>
            <a:r>
              <a:rPr lang="en-US" b="1" dirty="0">
                <a:solidFill>
                  <a:srgbClr val="008000"/>
                </a:solidFill>
                <a:latin typeface="Cambria"/>
                <a:ea typeface="ＭＳ 明朝"/>
                <a:cs typeface="Times New Roman"/>
              </a:rPr>
              <a:t> PŘÍSTUPNOST ZEMĚDĚLSKÝCH POZEMKŮ</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solidFill>
                  <a:srgbClr val="008000"/>
                </a:solidFill>
                <a:latin typeface="Cambria"/>
                <a:ea typeface="ＭＳ 明朝"/>
                <a:cs typeface="Times New Roman"/>
              </a:rPr>
              <a:t>Rok</a:t>
            </a:r>
            <a:r>
              <a:rPr lang="en-US" b="1" dirty="0">
                <a:solidFill>
                  <a:srgbClr val="008000"/>
                </a:solidFill>
                <a:latin typeface="Cambria"/>
                <a:ea typeface="ＭＳ 明朝"/>
                <a:cs typeface="Times New Roman"/>
              </a:rPr>
              <a:t> 2018 v ČR </a:t>
            </a:r>
            <a:r>
              <a:rPr lang="en-US" b="1" dirty="0" err="1">
                <a:solidFill>
                  <a:srgbClr val="008000"/>
                </a:solidFill>
                <a:latin typeface="Cambria"/>
                <a:ea typeface="ＭＳ 明朝"/>
                <a:cs typeface="Times New Roman"/>
              </a:rPr>
              <a:t>odlišný</a:t>
            </a:r>
            <a:r>
              <a:rPr lang="en-US" b="1" dirty="0">
                <a:solidFill>
                  <a:srgbClr val="008000"/>
                </a:solidFill>
                <a:latin typeface="Cambria"/>
                <a:ea typeface="ＭＳ 明朝"/>
                <a:cs typeface="Times New Roman"/>
              </a:rPr>
              <a:t>, </a:t>
            </a:r>
            <a:r>
              <a:rPr lang="en-US" b="1" dirty="0" err="1">
                <a:solidFill>
                  <a:srgbClr val="008000"/>
                </a:solidFill>
                <a:latin typeface="Cambria"/>
                <a:ea typeface="ＭＳ 明朝"/>
                <a:cs typeface="Times New Roman"/>
              </a:rPr>
              <a:t>předchozí</a:t>
            </a:r>
            <a:r>
              <a:rPr lang="en-US" b="1" dirty="0">
                <a:solidFill>
                  <a:srgbClr val="008000"/>
                </a:solidFill>
                <a:latin typeface="Cambria"/>
                <a:ea typeface="ＭＳ 明朝"/>
                <a:cs typeface="Times New Roman"/>
              </a:rPr>
              <a:t> </a:t>
            </a:r>
            <a:r>
              <a:rPr lang="en-US" b="1" dirty="0" err="1">
                <a:solidFill>
                  <a:srgbClr val="008000"/>
                </a:solidFill>
                <a:latin typeface="Cambria"/>
                <a:ea typeface="ＭＳ 明朝"/>
                <a:cs typeface="Times New Roman"/>
              </a:rPr>
              <a:t>éra</a:t>
            </a:r>
            <a:r>
              <a:rPr lang="en-US" b="1" dirty="0">
                <a:solidFill>
                  <a:srgbClr val="008000"/>
                </a:solidFill>
                <a:latin typeface="Cambria"/>
                <a:ea typeface="ＭＳ 明朝"/>
                <a:cs typeface="Times New Roman"/>
              </a:rPr>
              <a:t> </a:t>
            </a:r>
            <a:r>
              <a:rPr lang="en-US" b="1" dirty="0" err="1">
                <a:solidFill>
                  <a:srgbClr val="008000"/>
                </a:solidFill>
                <a:latin typeface="Cambria"/>
                <a:ea typeface="ＭＳ 明朝"/>
                <a:cs typeface="Times New Roman"/>
              </a:rPr>
              <a:t>růstu</a:t>
            </a:r>
            <a:r>
              <a:rPr lang="en-US" b="1" dirty="0">
                <a:solidFill>
                  <a:srgbClr val="008000"/>
                </a:solidFill>
                <a:latin typeface="Cambria"/>
                <a:ea typeface="ＭＳ 明朝"/>
                <a:cs typeface="Times New Roman"/>
              </a:rPr>
              <a:t> </a:t>
            </a:r>
            <a:r>
              <a:rPr lang="en-US" b="1" dirty="0" err="1">
                <a:solidFill>
                  <a:srgbClr val="008000"/>
                </a:solidFill>
                <a:latin typeface="Cambria"/>
                <a:ea typeface="ＭＳ 明朝"/>
                <a:cs typeface="Times New Roman"/>
              </a:rPr>
              <a:t>cen</a:t>
            </a:r>
            <a:r>
              <a:rPr lang="en-US" b="1" dirty="0">
                <a:solidFill>
                  <a:srgbClr val="008000"/>
                </a:solidFill>
                <a:latin typeface="Cambria"/>
                <a:ea typeface="ＭＳ 明朝"/>
                <a:cs typeface="Times New Roman"/>
              </a:rPr>
              <a:t> - od 2014 do 2016 </a:t>
            </a:r>
            <a:r>
              <a:rPr lang="en-US" b="1" dirty="0" err="1">
                <a:solidFill>
                  <a:srgbClr val="008000"/>
                </a:solidFill>
                <a:latin typeface="Cambria"/>
                <a:ea typeface="ＭＳ 明朝"/>
                <a:cs typeface="Times New Roman"/>
              </a:rPr>
              <a:t>meziroční</a:t>
            </a:r>
            <a:r>
              <a:rPr lang="en-US" b="1" dirty="0">
                <a:solidFill>
                  <a:srgbClr val="008000"/>
                </a:solidFill>
                <a:latin typeface="Cambria"/>
                <a:ea typeface="ＭＳ 明朝"/>
                <a:cs typeface="Times New Roman"/>
              </a:rPr>
              <a:t> </a:t>
            </a:r>
            <a:r>
              <a:rPr lang="en-US" b="1" dirty="0" err="1">
                <a:solidFill>
                  <a:srgbClr val="008000"/>
                </a:solidFill>
                <a:latin typeface="Cambria"/>
                <a:ea typeface="ＭＳ 明朝"/>
                <a:cs typeface="Times New Roman"/>
              </a:rPr>
              <a:t>nárůst</a:t>
            </a:r>
            <a:r>
              <a:rPr lang="en-US" b="1" dirty="0">
                <a:solidFill>
                  <a:srgbClr val="008000"/>
                </a:solidFill>
                <a:latin typeface="Cambria"/>
                <a:ea typeface="ＭＳ 明朝"/>
                <a:cs typeface="Times New Roman"/>
              </a:rPr>
              <a:t> o 25% </a:t>
            </a:r>
            <a:r>
              <a:rPr lang="en-US" b="1" dirty="0" err="1">
                <a:solidFill>
                  <a:srgbClr val="008000"/>
                </a:solidFill>
                <a:latin typeface="Cambria"/>
                <a:ea typeface="ＭＳ 明朝"/>
                <a:cs typeface="Times New Roman"/>
              </a:rPr>
              <a:t>tržní</a:t>
            </a:r>
            <a:r>
              <a:rPr lang="en-US" b="1" dirty="0">
                <a:solidFill>
                  <a:srgbClr val="008000"/>
                </a:solidFill>
                <a:latin typeface="Cambria"/>
                <a:ea typeface="ＭＳ 明朝"/>
                <a:cs typeface="Times New Roman"/>
              </a:rPr>
              <a:t> </a:t>
            </a:r>
            <a:r>
              <a:rPr lang="en-US" b="1" dirty="0" err="1">
                <a:solidFill>
                  <a:srgbClr val="008000"/>
                </a:solidFill>
                <a:latin typeface="Cambria"/>
                <a:ea typeface="ＭＳ 明朝"/>
                <a:cs typeface="Times New Roman"/>
              </a:rPr>
              <a:t>ceny</a:t>
            </a:r>
            <a:r>
              <a:rPr lang="en-US" b="1" dirty="0">
                <a:solidFill>
                  <a:srgbClr val="008000"/>
                </a:solidFill>
                <a:latin typeface="Cambria"/>
                <a:ea typeface="ＭＳ 明朝"/>
                <a:cs typeface="Times New Roman"/>
              </a:rPr>
              <a:t> </a:t>
            </a:r>
            <a:r>
              <a:rPr lang="en-US" b="1" dirty="0" err="1">
                <a:solidFill>
                  <a:srgbClr val="008000"/>
                </a:solidFill>
                <a:latin typeface="Cambria"/>
                <a:ea typeface="ＭＳ 明朝"/>
                <a:cs typeface="Times New Roman"/>
              </a:rPr>
              <a:t>zemědělské</a:t>
            </a:r>
            <a:r>
              <a:rPr lang="en-US" b="1" dirty="0">
                <a:solidFill>
                  <a:srgbClr val="008000"/>
                </a:solidFill>
                <a:latin typeface="Cambria"/>
                <a:ea typeface="ＭＳ 明朝"/>
                <a:cs typeface="Times New Roman"/>
              </a:rPr>
              <a:t> </a:t>
            </a:r>
            <a:r>
              <a:rPr lang="en-US" b="1" dirty="0" err="1">
                <a:solidFill>
                  <a:srgbClr val="008000"/>
                </a:solidFill>
                <a:latin typeface="Cambria"/>
                <a:ea typeface="ＭＳ 明朝"/>
                <a:cs typeface="Times New Roman"/>
              </a:rPr>
              <a:t>půdy</a:t>
            </a:r>
            <a:r>
              <a:rPr lang="en-US" b="1" dirty="0">
                <a:solidFill>
                  <a:srgbClr val="008000"/>
                </a:solidFill>
                <a:latin typeface="Cambria"/>
                <a:ea typeface="ＭＳ 明朝"/>
                <a:cs typeface="Times New Roman"/>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solidFill>
                  <a:srgbClr val="008000"/>
                </a:solidFill>
                <a:latin typeface="Cambria"/>
                <a:ea typeface="ＭＳ 明朝"/>
                <a:cs typeface="Times New Roman"/>
              </a:rPr>
              <a:t>Tržní</a:t>
            </a:r>
            <a:r>
              <a:rPr lang="en-US" b="1" dirty="0">
                <a:solidFill>
                  <a:srgbClr val="008000"/>
                </a:solidFill>
                <a:latin typeface="Cambria"/>
                <a:ea typeface="ＭＳ 明朝"/>
                <a:cs typeface="Times New Roman"/>
              </a:rPr>
              <a:t> </a:t>
            </a:r>
            <a:r>
              <a:rPr lang="en-US" b="1" dirty="0" err="1">
                <a:solidFill>
                  <a:srgbClr val="008000"/>
                </a:solidFill>
                <a:latin typeface="Cambria"/>
                <a:ea typeface="ＭＳ 明朝"/>
                <a:cs typeface="Times New Roman"/>
              </a:rPr>
              <a:t>ceny</a:t>
            </a:r>
            <a:r>
              <a:rPr lang="en-US" b="1" dirty="0">
                <a:solidFill>
                  <a:srgbClr val="008000"/>
                </a:solidFill>
                <a:latin typeface="Cambria"/>
                <a:ea typeface="ＭＳ 明朝"/>
                <a:cs typeface="Times New Roman"/>
              </a:rPr>
              <a:t> v </a:t>
            </a:r>
            <a:r>
              <a:rPr lang="en-US" b="1" dirty="0" err="1">
                <a:solidFill>
                  <a:srgbClr val="008000"/>
                </a:solidFill>
                <a:latin typeface="Cambria"/>
                <a:ea typeface="ＭＳ 明朝"/>
                <a:cs typeface="Times New Roman"/>
              </a:rPr>
              <a:t>rozmezí</a:t>
            </a:r>
            <a:r>
              <a:rPr lang="en-US" b="1" dirty="0">
                <a:solidFill>
                  <a:srgbClr val="008000"/>
                </a:solidFill>
                <a:latin typeface="Cambria"/>
                <a:ea typeface="ＭＳ 明朝"/>
                <a:cs typeface="Times New Roman"/>
              </a:rPr>
              <a:t> 15-40 </a:t>
            </a:r>
            <a:r>
              <a:rPr lang="en-US" b="1" dirty="0" err="1">
                <a:solidFill>
                  <a:srgbClr val="008000"/>
                </a:solidFill>
                <a:latin typeface="Cambria"/>
                <a:ea typeface="ＭＳ 明朝"/>
                <a:cs typeface="Times New Roman"/>
              </a:rPr>
              <a:t>korun</a:t>
            </a:r>
            <a:r>
              <a:rPr lang="en-US" b="1" dirty="0">
                <a:solidFill>
                  <a:srgbClr val="008000"/>
                </a:solidFill>
                <a:latin typeface="Cambria"/>
                <a:ea typeface="ＭＳ 明朝"/>
                <a:cs typeface="Times New Roman"/>
              </a:rPr>
              <a:t>/m2, </a:t>
            </a:r>
            <a:r>
              <a:rPr lang="en-US" b="1" dirty="0" err="1">
                <a:solidFill>
                  <a:srgbClr val="008000"/>
                </a:solidFill>
                <a:latin typeface="Cambria"/>
                <a:ea typeface="ＭＳ 明朝"/>
                <a:cs typeface="Times New Roman"/>
              </a:rPr>
              <a:t>nejvyšší</a:t>
            </a:r>
            <a:r>
              <a:rPr lang="en-US" b="1" dirty="0">
                <a:solidFill>
                  <a:srgbClr val="008000"/>
                </a:solidFill>
                <a:latin typeface="Cambria"/>
                <a:ea typeface="ＭＳ 明朝"/>
                <a:cs typeface="Times New Roman"/>
              </a:rPr>
              <a:t> </a:t>
            </a:r>
            <a:r>
              <a:rPr lang="en-US" b="1" dirty="0" err="1">
                <a:solidFill>
                  <a:srgbClr val="008000"/>
                </a:solidFill>
                <a:latin typeface="Cambria"/>
                <a:ea typeface="ＭＳ 明朝"/>
                <a:cs typeface="Times New Roman"/>
              </a:rPr>
              <a:t>poptávka</a:t>
            </a:r>
            <a:r>
              <a:rPr lang="en-US" b="1" dirty="0">
                <a:solidFill>
                  <a:srgbClr val="008000"/>
                </a:solidFill>
                <a:latin typeface="Cambria"/>
                <a:ea typeface="ＭＳ 明朝"/>
                <a:cs typeface="Times New Roman"/>
              </a:rPr>
              <a:t> </a:t>
            </a:r>
            <a:r>
              <a:rPr lang="en-US" b="1" dirty="0" err="1">
                <a:solidFill>
                  <a:srgbClr val="008000"/>
                </a:solidFill>
                <a:latin typeface="Cambria"/>
                <a:ea typeface="ＭＳ 明朝"/>
                <a:cs typeface="Times New Roman"/>
              </a:rPr>
              <a:t>po</a:t>
            </a:r>
            <a:r>
              <a:rPr lang="en-US" b="1" dirty="0">
                <a:solidFill>
                  <a:srgbClr val="008000"/>
                </a:solidFill>
                <a:latin typeface="Cambria"/>
                <a:ea typeface="ＭＳ 明朝"/>
                <a:cs typeface="Times New Roman"/>
              </a:rPr>
              <a:t> </a:t>
            </a:r>
            <a:r>
              <a:rPr lang="en-US" b="1" dirty="0" err="1">
                <a:solidFill>
                  <a:srgbClr val="008000"/>
                </a:solidFill>
                <a:latin typeface="Cambria"/>
                <a:ea typeface="ＭＳ 明朝"/>
                <a:cs typeface="Times New Roman"/>
              </a:rPr>
              <a:t>výměrách</a:t>
            </a:r>
            <a:r>
              <a:rPr lang="en-US" b="1" dirty="0">
                <a:solidFill>
                  <a:srgbClr val="008000"/>
                </a:solidFill>
                <a:latin typeface="Cambria"/>
                <a:ea typeface="ＭＳ 明朝"/>
                <a:cs typeface="Times New Roman"/>
              </a:rPr>
              <a:t> 5-10ha. Trend </a:t>
            </a:r>
            <a:r>
              <a:rPr lang="en-US" b="1" dirty="0" err="1">
                <a:solidFill>
                  <a:srgbClr val="008000"/>
                </a:solidFill>
                <a:latin typeface="Cambria"/>
                <a:ea typeface="ＭＳ 明朝"/>
                <a:cs typeface="Times New Roman"/>
              </a:rPr>
              <a:t>zájmu</a:t>
            </a:r>
            <a:r>
              <a:rPr lang="en-US" b="1" dirty="0">
                <a:solidFill>
                  <a:srgbClr val="008000"/>
                </a:solidFill>
                <a:latin typeface="Cambria"/>
                <a:ea typeface="ＭＳ 明朝"/>
                <a:cs typeface="Times New Roman"/>
              </a:rPr>
              <a:t> o </a:t>
            </a:r>
            <a:r>
              <a:rPr lang="en-US" b="1" dirty="0" err="1">
                <a:solidFill>
                  <a:srgbClr val="008000"/>
                </a:solidFill>
                <a:latin typeface="Cambria"/>
                <a:ea typeface="ＭＳ 明朝"/>
                <a:cs typeface="Times New Roman"/>
              </a:rPr>
              <a:t>výměry</a:t>
            </a:r>
            <a:r>
              <a:rPr lang="en-US" b="1" dirty="0">
                <a:solidFill>
                  <a:srgbClr val="008000"/>
                </a:solidFill>
                <a:latin typeface="Cambria"/>
                <a:ea typeface="ＭＳ 明朝"/>
                <a:cs typeface="Times New Roman"/>
              </a:rPr>
              <a:t> </a:t>
            </a:r>
            <a:r>
              <a:rPr lang="en-US" b="1" dirty="0" err="1">
                <a:solidFill>
                  <a:srgbClr val="008000"/>
                </a:solidFill>
                <a:latin typeface="Cambria"/>
                <a:ea typeface="ＭＳ 明朝"/>
                <a:cs typeface="Times New Roman"/>
              </a:rPr>
              <a:t>nad</a:t>
            </a:r>
            <a:r>
              <a:rPr lang="en-US" b="1" dirty="0">
                <a:solidFill>
                  <a:srgbClr val="008000"/>
                </a:solidFill>
                <a:latin typeface="Cambria"/>
                <a:ea typeface="ＭＳ 明朝"/>
                <a:cs typeface="Times New Roman"/>
              </a:rPr>
              <a:t> 50 ha </a:t>
            </a:r>
            <a:r>
              <a:rPr lang="en-US" b="1" dirty="0" err="1">
                <a:solidFill>
                  <a:srgbClr val="008000"/>
                </a:solidFill>
                <a:latin typeface="Cambria"/>
                <a:ea typeface="ＭＳ 明朝"/>
                <a:cs typeface="Times New Roman"/>
              </a:rPr>
              <a:t>poklesl</a:t>
            </a:r>
            <a:r>
              <a:rPr lang="en-US" b="1" dirty="0">
                <a:solidFill>
                  <a:srgbClr val="008000"/>
                </a:solidFill>
                <a:latin typeface="Cambria"/>
                <a:ea typeface="ＭＳ 明朝"/>
                <a:cs typeface="Times New Roman"/>
              </a:rPr>
              <a:t>.</a:t>
            </a:r>
          </a:p>
          <a:p>
            <a:endParaRPr lang="cs-CZ" dirty="0"/>
          </a:p>
        </p:txBody>
      </p:sp>
      <p:sp>
        <p:nvSpPr>
          <p:cNvPr id="4" name="Zástupný symbol pro číslo snímku 3"/>
          <p:cNvSpPr>
            <a:spLocks noGrp="1"/>
          </p:cNvSpPr>
          <p:nvPr>
            <p:ph type="sldNum" sz="quarter" idx="5"/>
          </p:nvPr>
        </p:nvSpPr>
        <p:spPr/>
        <p:txBody>
          <a:bodyPr/>
          <a:lstStyle/>
          <a:p>
            <a:fld id="{F0ACE8D8-4E7B-4DFF-B2C6-7F55E3BB0F9D}" type="slidenum">
              <a:rPr lang="cs-CZ" smtClean="0"/>
              <a:t>18</a:t>
            </a:fld>
            <a:endParaRPr lang="cs-CZ"/>
          </a:p>
        </p:txBody>
      </p:sp>
    </p:spTree>
    <p:extLst>
      <p:ext uri="{BB962C8B-B14F-4D97-AF65-F5344CB8AC3E}">
        <p14:creationId xmlns:p14="http://schemas.microsoft.com/office/powerpoint/2010/main" val="922322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sz="1200" b="1" dirty="0" err="1">
                <a:cs typeface="Andale Mono"/>
              </a:rPr>
              <a:t>Jaké</a:t>
            </a:r>
            <a:r>
              <a:rPr lang="en-US" sz="1200" b="1" dirty="0">
                <a:cs typeface="Andale Mono"/>
              </a:rPr>
              <a:t> </a:t>
            </a:r>
            <a:r>
              <a:rPr lang="en-US" sz="1200" b="1" dirty="0" err="1">
                <a:cs typeface="Andale Mono"/>
              </a:rPr>
              <a:t>jsou</a:t>
            </a:r>
            <a:r>
              <a:rPr lang="en-US" sz="1200" b="1" dirty="0">
                <a:cs typeface="Andale Mono"/>
              </a:rPr>
              <a:t> </a:t>
            </a:r>
            <a:r>
              <a:rPr lang="en-US" sz="1200" b="1" dirty="0" err="1">
                <a:cs typeface="Andale Mono"/>
              </a:rPr>
              <a:t>nejčastější</a:t>
            </a:r>
            <a:r>
              <a:rPr lang="en-US" sz="1200" b="1" dirty="0">
                <a:cs typeface="Andale Mono"/>
              </a:rPr>
              <a:t> </a:t>
            </a:r>
            <a:r>
              <a:rPr lang="en-US" sz="1200" b="1" dirty="0" err="1">
                <a:cs typeface="Andale Mono"/>
              </a:rPr>
              <a:t>překážky</a:t>
            </a:r>
            <a:r>
              <a:rPr lang="en-US" sz="1200" b="1" dirty="0">
                <a:cs typeface="Andale Mono"/>
              </a:rPr>
              <a:t> pro </a:t>
            </a:r>
            <a:r>
              <a:rPr lang="en-US" sz="1200" b="1" dirty="0" err="1">
                <a:cs typeface="Andale Mono"/>
              </a:rPr>
              <a:t>získání</a:t>
            </a:r>
            <a:r>
              <a:rPr lang="en-US" sz="1200" b="1" dirty="0">
                <a:cs typeface="Andale Mono"/>
              </a:rPr>
              <a:t> </a:t>
            </a:r>
            <a:r>
              <a:rPr lang="en-US" sz="1200" b="1" dirty="0" err="1">
                <a:cs typeface="Andale Mono"/>
              </a:rPr>
              <a:t>půdy</a:t>
            </a:r>
            <a:r>
              <a:rPr lang="en-US" sz="1200" b="1" dirty="0">
                <a:cs typeface="Andale Mono"/>
              </a:rPr>
              <a:t>?</a:t>
            </a:r>
          </a:p>
          <a:p>
            <a:r>
              <a:rPr lang="en-US" sz="800" kern="1200" dirty="0" err="1">
                <a:solidFill>
                  <a:schemeClr val="tx1"/>
                </a:solidFill>
                <a:latin typeface="+mn-lt"/>
                <a:ea typeface="+mn-ea"/>
                <a:cs typeface="Andale Mono"/>
              </a:rPr>
              <a:t>Nepocházím</a:t>
            </a:r>
            <a:r>
              <a:rPr lang="en-US" sz="800" kern="1200" dirty="0">
                <a:solidFill>
                  <a:schemeClr val="tx1"/>
                </a:solidFill>
                <a:latin typeface="+mn-lt"/>
                <a:ea typeface="+mn-ea"/>
                <a:cs typeface="Andale Mono"/>
              </a:rPr>
              <a:t> </a:t>
            </a:r>
            <a:r>
              <a:rPr lang="en-US" sz="800" kern="1200" dirty="0" err="1">
                <a:solidFill>
                  <a:schemeClr val="tx1"/>
                </a:solidFill>
                <a:latin typeface="+mn-lt"/>
                <a:ea typeface="+mn-ea"/>
                <a:cs typeface="Andale Mono"/>
              </a:rPr>
              <a:t>ze</a:t>
            </a:r>
            <a:r>
              <a:rPr lang="en-US" sz="800" kern="1200" dirty="0">
                <a:solidFill>
                  <a:schemeClr val="tx1"/>
                </a:solidFill>
                <a:latin typeface="+mn-lt"/>
                <a:ea typeface="+mn-ea"/>
                <a:cs typeface="Andale Mono"/>
              </a:rPr>
              <a:t> </a:t>
            </a:r>
            <a:r>
              <a:rPr lang="en-US" sz="800" kern="1200" dirty="0" err="1">
                <a:solidFill>
                  <a:schemeClr val="tx1"/>
                </a:solidFill>
                <a:latin typeface="+mn-lt"/>
                <a:ea typeface="+mn-ea"/>
                <a:cs typeface="Andale Mono"/>
              </a:rPr>
              <a:t>zemědělské</a:t>
            </a:r>
            <a:r>
              <a:rPr lang="en-US" sz="800" kern="1200" dirty="0">
                <a:solidFill>
                  <a:schemeClr val="tx1"/>
                </a:solidFill>
                <a:latin typeface="+mn-lt"/>
                <a:ea typeface="+mn-ea"/>
                <a:cs typeface="Andale Mono"/>
              </a:rPr>
              <a:t> </a:t>
            </a:r>
            <a:r>
              <a:rPr lang="en-US" sz="800" kern="1200" dirty="0" err="1">
                <a:solidFill>
                  <a:schemeClr val="tx1"/>
                </a:solidFill>
                <a:latin typeface="+mn-lt"/>
                <a:ea typeface="+mn-ea"/>
                <a:cs typeface="Andale Mono"/>
              </a:rPr>
              <a:t>rodiny</a:t>
            </a:r>
            <a:r>
              <a:rPr lang="en-US" sz="800" kern="1200" dirty="0">
                <a:solidFill>
                  <a:schemeClr val="tx1"/>
                </a:solidFill>
                <a:latin typeface="+mn-lt"/>
                <a:ea typeface="+mn-ea"/>
                <a:cs typeface="Andale Mono"/>
              </a:rPr>
              <a:t> – </a:t>
            </a:r>
            <a:r>
              <a:rPr lang="en-US" sz="800" kern="1200" dirty="0" err="1">
                <a:solidFill>
                  <a:schemeClr val="tx1"/>
                </a:solidFill>
                <a:latin typeface="+mn-lt"/>
                <a:ea typeface="+mn-ea"/>
                <a:cs typeface="Andale Mono"/>
              </a:rPr>
              <a:t>nevlastním</a:t>
            </a:r>
            <a:r>
              <a:rPr lang="en-US" sz="800" kern="1200" dirty="0">
                <a:solidFill>
                  <a:schemeClr val="tx1"/>
                </a:solidFill>
                <a:latin typeface="+mn-lt"/>
                <a:ea typeface="+mn-ea"/>
                <a:cs typeface="Andale Mono"/>
              </a:rPr>
              <a:t> </a:t>
            </a:r>
            <a:r>
              <a:rPr lang="en-US" sz="800" kern="1200" dirty="0" err="1">
                <a:solidFill>
                  <a:schemeClr val="tx1"/>
                </a:solidFill>
                <a:latin typeface="+mn-lt"/>
                <a:ea typeface="+mn-ea"/>
                <a:cs typeface="Andale Mono"/>
              </a:rPr>
              <a:t>pozemky</a:t>
            </a:r>
            <a:r>
              <a:rPr lang="en-US" sz="800" kern="1200" dirty="0">
                <a:solidFill>
                  <a:schemeClr val="tx1"/>
                </a:solidFill>
                <a:latin typeface="+mn-lt"/>
                <a:ea typeface="+mn-ea"/>
                <a:cs typeface="Andale Mono"/>
              </a:rPr>
              <a:t>, </a:t>
            </a:r>
            <a:r>
              <a:rPr lang="en-US" sz="800" kern="1200" dirty="0" err="1">
                <a:solidFill>
                  <a:schemeClr val="tx1"/>
                </a:solidFill>
                <a:latin typeface="+mn-lt"/>
                <a:ea typeface="+mn-ea"/>
                <a:cs typeface="Andale Mono"/>
              </a:rPr>
              <a:t>Nemám</a:t>
            </a:r>
            <a:r>
              <a:rPr lang="en-US" sz="800" kern="1200" dirty="0">
                <a:solidFill>
                  <a:schemeClr val="tx1"/>
                </a:solidFill>
                <a:latin typeface="+mn-lt"/>
                <a:ea typeface="+mn-ea"/>
                <a:cs typeface="Andale Mono"/>
              </a:rPr>
              <a:t> </a:t>
            </a:r>
            <a:r>
              <a:rPr lang="en-US" sz="800" kern="1200" dirty="0" err="1">
                <a:solidFill>
                  <a:schemeClr val="tx1"/>
                </a:solidFill>
                <a:latin typeface="+mn-lt"/>
                <a:ea typeface="+mn-ea"/>
                <a:cs typeface="Andale Mono"/>
              </a:rPr>
              <a:t>dostatek</a:t>
            </a:r>
            <a:r>
              <a:rPr lang="en-US" sz="800" kern="1200" dirty="0">
                <a:solidFill>
                  <a:schemeClr val="tx1"/>
                </a:solidFill>
                <a:latin typeface="+mn-lt"/>
                <a:ea typeface="+mn-ea"/>
                <a:cs typeface="Andale Mono"/>
              </a:rPr>
              <a:t> </a:t>
            </a:r>
            <a:r>
              <a:rPr lang="en-US" sz="800" kern="1200" dirty="0" err="1">
                <a:solidFill>
                  <a:schemeClr val="tx1"/>
                </a:solidFill>
                <a:latin typeface="+mn-lt"/>
                <a:ea typeface="+mn-ea"/>
                <a:cs typeface="Andale Mono"/>
              </a:rPr>
              <a:t>financí</a:t>
            </a:r>
            <a:r>
              <a:rPr lang="en-US" sz="800" kern="1200" dirty="0">
                <a:solidFill>
                  <a:schemeClr val="tx1"/>
                </a:solidFill>
                <a:latin typeface="+mn-lt"/>
                <a:ea typeface="+mn-ea"/>
                <a:cs typeface="Andale Mono"/>
              </a:rPr>
              <a:t> </a:t>
            </a:r>
            <a:r>
              <a:rPr lang="en-US" sz="800" kern="1200" dirty="0" err="1">
                <a:solidFill>
                  <a:schemeClr val="tx1"/>
                </a:solidFill>
                <a:latin typeface="+mn-lt"/>
                <a:ea typeface="+mn-ea"/>
                <a:cs typeface="Andale Mono"/>
              </a:rPr>
              <a:t>na</a:t>
            </a:r>
            <a:r>
              <a:rPr lang="en-US" sz="800" kern="1200" dirty="0">
                <a:solidFill>
                  <a:schemeClr val="tx1"/>
                </a:solidFill>
                <a:latin typeface="+mn-lt"/>
                <a:ea typeface="+mn-ea"/>
                <a:cs typeface="Andale Mono"/>
              </a:rPr>
              <a:t> </a:t>
            </a:r>
            <a:r>
              <a:rPr lang="en-US" sz="800" kern="1200" dirty="0" err="1">
                <a:solidFill>
                  <a:schemeClr val="tx1"/>
                </a:solidFill>
                <a:latin typeface="+mn-lt"/>
                <a:ea typeface="+mn-ea"/>
                <a:cs typeface="Andale Mono"/>
              </a:rPr>
              <a:t>nákup</a:t>
            </a:r>
            <a:r>
              <a:rPr lang="en-US" sz="800" kern="1200" dirty="0">
                <a:solidFill>
                  <a:schemeClr val="tx1"/>
                </a:solidFill>
                <a:latin typeface="+mn-lt"/>
                <a:ea typeface="+mn-ea"/>
                <a:cs typeface="Andale Mono"/>
              </a:rPr>
              <a:t>, </a:t>
            </a:r>
            <a:r>
              <a:rPr lang="en-US" sz="800" kern="1200" dirty="0" err="1">
                <a:solidFill>
                  <a:schemeClr val="tx1"/>
                </a:solidFill>
                <a:latin typeface="+mn-lt"/>
                <a:ea typeface="+mn-ea"/>
                <a:cs typeface="Andale Mono"/>
              </a:rPr>
              <a:t>Většina</a:t>
            </a:r>
            <a:r>
              <a:rPr lang="en-US" sz="800" kern="1200" dirty="0">
                <a:solidFill>
                  <a:schemeClr val="tx1"/>
                </a:solidFill>
                <a:latin typeface="+mn-lt"/>
                <a:ea typeface="+mn-ea"/>
                <a:cs typeface="Andale Mono"/>
              </a:rPr>
              <a:t> </a:t>
            </a:r>
            <a:r>
              <a:rPr lang="en-US" sz="800" kern="1200" dirty="0" err="1">
                <a:solidFill>
                  <a:schemeClr val="tx1"/>
                </a:solidFill>
                <a:latin typeface="+mn-lt"/>
                <a:ea typeface="+mn-ea"/>
                <a:cs typeface="Andale Mono"/>
              </a:rPr>
              <a:t>půdy</a:t>
            </a:r>
            <a:r>
              <a:rPr lang="en-US" sz="800" kern="1200" dirty="0">
                <a:solidFill>
                  <a:schemeClr val="tx1"/>
                </a:solidFill>
                <a:latin typeface="+mn-lt"/>
                <a:ea typeface="+mn-ea"/>
                <a:cs typeface="Andale Mono"/>
              </a:rPr>
              <a:t> </a:t>
            </a:r>
            <a:r>
              <a:rPr lang="en-US" sz="800" kern="1200" dirty="0" err="1">
                <a:solidFill>
                  <a:schemeClr val="tx1"/>
                </a:solidFill>
                <a:latin typeface="+mn-lt"/>
                <a:ea typeface="+mn-ea"/>
                <a:cs typeface="Andale Mono"/>
              </a:rPr>
              <a:t>je</a:t>
            </a:r>
            <a:r>
              <a:rPr lang="en-US" sz="800" kern="1200" dirty="0">
                <a:solidFill>
                  <a:schemeClr val="tx1"/>
                </a:solidFill>
                <a:latin typeface="+mn-lt"/>
                <a:ea typeface="+mn-ea"/>
                <a:cs typeface="Andale Mono"/>
              </a:rPr>
              <a:t> </a:t>
            </a:r>
            <a:r>
              <a:rPr lang="en-US" sz="800" kern="1200" dirty="0" err="1">
                <a:solidFill>
                  <a:schemeClr val="tx1"/>
                </a:solidFill>
                <a:latin typeface="+mn-lt"/>
                <a:ea typeface="+mn-ea"/>
                <a:cs typeface="Andale Mono"/>
              </a:rPr>
              <a:t>pronajata</a:t>
            </a:r>
            <a:r>
              <a:rPr lang="en-US" sz="800" kern="1200" dirty="0">
                <a:solidFill>
                  <a:schemeClr val="tx1"/>
                </a:solidFill>
                <a:latin typeface="+mn-lt"/>
                <a:ea typeface="+mn-ea"/>
                <a:cs typeface="Andale Mono"/>
              </a:rPr>
              <a:t> </a:t>
            </a:r>
            <a:r>
              <a:rPr lang="en-US" sz="800" kern="1200" dirty="0" err="1">
                <a:solidFill>
                  <a:schemeClr val="tx1"/>
                </a:solidFill>
                <a:latin typeface="+mn-lt"/>
                <a:ea typeface="+mn-ea"/>
                <a:cs typeface="Andale Mono"/>
              </a:rPr>
              <a:t>jiným</a:t>
            </a:r>
            <a:r>
              <a:rPr lang="en-US" sz="800" kern="1200" dirty="0">
                <a:solidFill>
                  <a:schemeClr val="tx1"/>
                </a:solidFill>
                <a:latin typeface="+mn-lt"/>
                <a:ea typeface="+mn-ea"/>
                <a:cs typeface="Andale Mono"/>
              </a:rPr>
              <a:t> </a:t>
            </a:r>
            <a:r>
              <a:rPr lang="en-US" sz="800" kern="1200" dirty="0" err="1">
                <a:solidFill>
                  <a:schemeClr val="tx1"/>
                </a:solidFill>
                <a:latin typeface="+mn-lt"/>
                <a:ea typeface="+mn-ea"/>
                <a:cs typeface="Andale Mono"/>
              </a:rPr>
              <a:t>zemědělcům</a:t>
            </a:r>
            <a:r>
              <a:rPr lang="en-US" sz="800" kern="1200" dirty="0">
                <a:solidFill>
                  <a:schemeClr val="tx1"/>
                </a:solidFill>
                <a:latin typeface="+mn-lt"/>
                <a:ea typeface="+mn-ea"/>
                <a:cs typeface="Andale Mono"/>
              </a:rPr>
              <a:t>, </a:t>
            </a:r>
            <a:r>
              <a:rPr lang="en-US" sz="800" kern="1200" dirty="0" err="1">
                <a:solidFill>
                  <a:schemeClr val="tx1"/>
                </a:solidFill>
                <a:latin typeface="+mn-lt"/>
                <a:ea typeface="+mn-ea"/>
                <a:cs typeface="Andale Mono"/>
              </a:rPr>
              <a:t>Konkurence</a:t>
            </a:r>
            <a:r>
              <a:rPr lang="en-US" sz="800" kern="1200" dirty="0">
                <a:solidFill>
                  <a:schemeClr val="tx1"/>
                </a:solidFill>
                <a:latin typeface="+mn-lt"/>
                <a:ea typeface="+mn-ea"/>
                <a:cs typeface="Andale Mono"/>
              </a:rPr>
              <a:t> </a:t>
            </a:r>
            <a:r>
              <a:rPr lang="en-US" sz="800" kern="1200" dirty="0" err="1">
                <a:solidFill>
                  <a:schemeClr val="tx1"/>
                </a:solidFill>
                <a:latin typeface="+mn-lt"/>
                <a:ea typeface="+mn-ea"/>
                <a:cs typeface="Andale Mono"/>
              </a:rPr>
              <a:t>spekulantů</a:t>
            </a:r>
            <a:r>
              <a:rPr lang="en-US" sz="800" kern="1200" dirty="0">
                <a:solidFill>
                  <a:schemeClr val="tx1"/>
                </a:solidFill>
                <a:latin typeface="+mn-lt"/>
                <a:ea typeface="+mn-ea"/>
                <a:cs typeface="Andale Mono"/>
              </a:rPr>
              <a:t> </a:t>
            </a:r>
            <a:r>
              <a:rPr lang="en-US" sz="800" kern="1200" dirty="0" err="1">
                <a:solidFill>
                  <a:schemeClr val="tx1"/>
                </a:solidFill>
                <a:latin typeface="+mn-lt"/>
                <a:ea typeface="+mn-ea"/>
                <a:cs typeface="Andale Mono"/>
              </a:rPr>
              <a:t>při</a:t>
            </a:r>
            <a:r>
              <a:rPr lang="en-US" sz="800" kern="1200" dirty="0">
                <a:solidFill>
                  <a:schemeClr val="tx1"/>
                </a:solidFill>
                <a:latin typeface="+mn-lt"/>
                <a:ea typeface="+mn-ea"/>
                <a:cs typeface="Andale Mono"/>
              </a:rPr>
              <a:t> </a:t>
            </a:r>
            <a:r>
              <a:rPr lang="en-US" sz="800" kern="1200" dirty="0" err="1">
                <a:solidFill>
                  <a:schemeClr val="tx1"/>
                </a:solidFill>
                <a:latin typeface="+mn-lt"/>
                <a:ea typeface="+mn-ea"/>
                <a:cs typeface="Andale Mono"/>
              </a:rPr>
              <a:t>nákupu</a:t>
            </a:r>
            <a:r>
              <a:rPr lang="en-US" sz="800" kern="1200" dirty="0">
                <a:solidFill>
                  <a:schemeClr val="tx1"/>
                </a:solidFill>
                <a:latin typeface="+mn-lt"/>
                <a:ea typeface="+mn-ea"/>
                <a:cs typeface="Andale Mono"/>
              </a:rPr>
              <a:t> </a:t>
            </a:r>
            <a:r>
              <a:rPr lang="en-US" sz="800" kern="1200" dirty="0" err="1">
                <a:solidFill>
                  <a:schemeClr val="tx1"/>
                </a:solidFill>
                <a:latin typeface="+mn-lt"/>
                <a:ea typeface="+mn-ea"/>
                <a:cs typeface="Andale Mono"/>
              </a:rPr>
              <a:t>půdy</a:t>
            </a:r>
            <a:r>
              <a:rPr lang="en-US" sz="800" kern="1200" dirty="0">
                <a:solidFill>
                  <a:schemeClr val="tx1"/>
                </a:solidFill>
                <a:latin typeface="+mn-lt"/>
                <a:ea typeface="+mn-ea"/>
                <a:cs typeface="Andale Mono"/>
              </a:rPr>
              <a:t>.</a:t>
            </a:r>
          </a:p>
          <a:p>
            <a:r>
              <a:rPr lang="en-US" sz="800" kern="1200" dirty="0">
                <a:solidFill>
                  <a:schemeClr val="tx1"/>
                </a:solidFill>
                <a:latin typeface="+mn-lt"/>
                <a:ea typeface="+mn-ea"/>
                <a:cs typeface="Andale Mono"/>
              </a:rPr>
              <a:t>70% </a:t>
            </a:r>
            <a:r>
              <a:rPr lang="en-US" sz="800" kern="1200" dirty="0" err="1">
                <a:solidFill>
                  <a:schemeClr val="tx1"/>
                </a:solidFill>
                <a:latin typeface="+mn-lt"/>
                <a:ea typeface="+mn-ea"/>
                <a:cs typeface="Andale Mono"/>
              </a:rPr>
              <a:t>farmářů</a:t>
            </a:r>
            <a:r>
              <a:rPr lang="en-US" sz="800" kern="1200" dirty="0">
                <a:solidFill>
                  <a:schemeClr val="tx1"/>
                </a:solidFill>
                <a:latin typeface="+mn-lt"/>
                <a:ea typeface="+mn-ea"/>
                <a:cs typeface="Andale Mono"/>
              </a:rPr>
              <a:t> </a:t>
            </a:r>
            <a:r>
              <a:rPr lang="en-US" sz="800" kern="1200" dirty="0" err="1">
                <a:solidFill>
                  <a:schemeClr val="tx1"/>
                </a:solidFill>
                <a:latin typeface="+mn-lt"/>
                <a:ea typeface="+mn-ea"/>
                <a:cs typeface="Andale Mono"/>
              </a:rPr>
              <a:t>hospodaří</a:t>
            </a:r>
            <a:r>
              <a:rPr lang="en-US" sz="800" kern="1200" dirty="0">
                <a:solidFill>
                  <a:schemeClr val="tx1"/>
                </a:solidFill>
                <a:latin typeface="+mn-lt"/>
                <a:ea typeface="+mn-ea"/>
                <a:cs typeface="Andale Mono"/>
              </a:rPr>
              <a:t> </a:t>
            </a:r>
            <a:r>
              <a:rPr lang="en-US" sz="800" kern="1200" dirty="0" err="1">
                <a:solidFill>
                  <a:schemeClr val="tx1"/>
                </a:solidFill>
                <a:latin typeface="+mn-lt"/>
                <a:ea typeface="+mn-ea"/>
                <a:cs typeface="Andale Mono"/>
              </a:rPr>
              <a:t>na</a:t>
            </a:r>
            <a:r>
              <a:rPr lang="en-US" sz="800" kern="1200" dirty="0">
                <a:solidFill>
                  <a:schemeClr val="tx1"/>
                </a:solidFill>
                <a:latin typeface="+mn-lt"/>
                <a:ea typeface="+mn-ea"/>
                <a:cs typeface="Andale Mono"/>
              </a:rPr>
              <a:t> </a:t>
            </a:r>
            <a:r>
              <a:rPr lang="en-US" sz="800" kern="1200" dirty="0" err="1">
                <a:solidFill>
                  <a:schemeClr val="tx1"/>
                </a:solidFill>
                <a:latin typeface="+mn-lt"/>
                <a:ea typeface="+mn-ea"/>
                <a:cs typeface="Andale Mono"/>
              </a:rPr>
              <a:t>základě</a:t>
            </a:r>
            <a:r>
              <a:rPr lang="en-US" sz="800" kern="1200" dirty="0">
                <a:solidFill>
                  <a:schemeClr val="tx1"/>
                </a:solidFill>
                <a:latin typeface="+mn-lt"/>
                <a:ea typeface="+mn-ea"/>
                <a:cs typeface="Andale Mono"/>
              </a:rPr>
              <a:t> </a:t>
            </a:r>
            <a:r>
              <a:rPr lang="en-US" sz="800" kern="1200" dirty="0" err="1">
                <a:solidFill>
                  <a:schemeClr val="tx1"/>
                </a:solidFill>
                <a:latin typeface="+mn-lt"/>
                <a:ea typeface="+mn-ea"/>
                <a:cs typeface="Andale Mono"/>
              </a:rPr>
              <a:t>rodinné</a:t>
            </a:r>
            <a:r>
              <a:rPr lang="en-US" sz="800" kern="1200" dirty="0">
                <a:solidFill>
                  <a:schemeClr val="tx1"/>
                </a:solidFill>
                <a:latin typeface="+mn-lt"/>
                <a:ea typeface="+mn-ea"/>
                <a:cs typeface="Andale Mono"/>
              </a:rPr>
              <a:t> </a:t>
            </a:r>
            <a:r>
              <a:rPr lang="en-US" sz="800" kern="1200" dirty="0" err="1">
                <a:solidFill>
                  <a:schemeClr val="tx1"/>
                </a:solidFill>
                <a:latin typeface="+mn-lt"/>
                <a:ea typeface="+mn-ea"/>
                <a:cs typeface="Andale Mono"/>
              </a:rPr>
              <a:t>zkušenosti</a:t>
            </a:r>
            <a:r>
              <a:rPr lang="en-US" sz="800" kern="1200" dirty="0">
                <a:solidFill>
                  <a:schemeClr val="tx1"/>
                </a:solidFill>
                <a:latin typeface="+mn-lt"/>
                <a:ea typeface="+mn-ea"/>
                <a:cs typeface="Andale Mono"/>
              </a:rPr>
              <a:t> bez </a:t>
            </a:r>
            <a:r>
              <a:rPr lang="en-US" sz="800" kern="1200" dirty="0" err="1">
                <a:solidFill>
                  <a:schemeClr val="tx1"/>
                </a:solidFill>
                <a:latin typeface="+mn-lt"/>
                <a:ea typeface="+mn-ea"/>
                <a:cs typeface="Andale Mono"/>
              </a:rPr>
              <a:t>toho</a:t>
            </a:r>
            <a:r>
              <a:rPr lang="en-US" sz="800" kern="1200" dirty="0">
                <a:solidFill>
                  <a:schemeClr val="tx1"/>
                </a:solidFill>
                <a:latin typeface="+mn-lt"/>
                <a:ea typeface="+mn-ea"/>
                <a:cs typeface="Andale Mono"/>
              </a:rPr>
              <a:t>, </a:t>
            </a:r>
            <a:r>
              <a:rPr lang="en-US" sz="800" kern="1200" dirty="0" err="1">
                <a:solidFill>
                  <a:schemeClr val="tx1"/>
                </a:solidFill>
                <a:latin typeface="+mn-lt"/>
                <a:ea typeface="+mn-ea"/>
                <a:cs typeface="Andale Mono"/>
              </a:rPr>
              <a:t>aniž</a:t>
            </a:r>
            <a:r>
              <a:rPr lang="en-US" sz="800" kern="1200" dirty="0">
                <a:solidFill>
                  <a:schemeClr val="tx1"/>
                </a:solidFill>
                <a:latin typeface="+mn-lt"/>
                <a:ea typeface="+mn-ea"/>
                <a:cs typeface="Andale Mono"/>
              </a:rPr>
              <a:t> by </a:t>
            </a:r>
            <a:r>
              <a:rPr lang="en-US" sz="800" kern="1200" dirty="0" err="1">
                <a:solidFill>
                  <a:schemeClr val="tx1"/>
                </a:solidFill>
                <a:latin typeface="+mn-lt"/>
                <a:ea typeface="+mn-ea"/>
                <a:cs typeface="Andale Mono"/>
              </a:rPr>
              <a:t>přímo</a:t>
            </a:r>
            <a:r>
              <a:rPr lang="en-US" sz="800" kern="1200" dirty="0">
                <a:solidFill>
                  <a:schemeClr val="tx1"/>
                </a:solidFill>
                <a:latin typeface="+mn-lt"/>
                <a:ea typeface="+mn-ea"/>
                <a:cs typeface="Andale Mono"/>
              </a:rPr>
              <a:t> </a:t>
            </a:r>
            <a:r>
              <a:rPr lang="en-US" sz="800" kern="1200" dirty="0" err="1">
                <a:solidFill>
                  <a:schemeClr val="tx1"/>
                </a:solidFill>
                <a:latin typeface="+mn-lt"/>
                <a:ea typeface="+mn-ea"/>
                <a:cs typeface="Andale Mono"/>
              </a:rPr>
              <a:t>studovali</a:t>
            </a:r>
            <a:r>
              <a:rPr lang="en-US" sz="800" kern="1200" dirty="0">
                <a:solidFill>
                  <a:schemeClr val="tx1"/>
                </a:solidFill>
                <a:latin typeface="+mn-lt"/>
                <a:ea typeface="+mn-ea"/>
                <a:cs typeface="Andale Mono"/>
              </a:rPr>
              <a:t> v </a:t>
            </a:r>
            <a:r>
              <a:rPr lang="en-US" sz="800" kern="1200" dirty="0" err="1">
                <a:solidFill>
                  <a:schemeClr val="tx1"/>
                </a:solidFill>
                <a:latin typeface="+mn-lt"/>
                <a:ea typeface="+mn-ea"/>
                <a:cs typeface="Andale Mono"/>
              </a:rPr>
              <a:t>zemědělské</a:t>
            </a:r>
            <a:r>
              <a:rPr lang="en-US" sz="800" kern="1200" dirty="0">
                <a:solidFill>
                  <a:schemeClr val="tx1"/>
                </a:solidFill>
                <a:latin typeface="+mn-lt"/>
                <a:ea typeface="+mn-ea"/>
                <a:cs typeface="Andale Mono"/>
              </a:rPr>
              <a:t> </a:t>
            </a:r>
            <a:r>
              <a:rPr lang="en-US" sz="800" kern="1200" dirty="0" err="1">
                <a:solidFill>
                  <a:schemeClr val="tx1"/>
                </a:solidFill>
                <a:latin typeface="+mn-lt"/>
                <a:ea typeface="+mn-ea"/>
                <a:cs typeface="Andale Mono"/>
              </a:rPr>
              <a:t>sféře</a:t>
            </a:r>
            <a:r>
              <a:rPr lang="en-US" sz="800" kern="1200" dirty="0">
                <a:solidFill>
                  <a:schemeClr val="tx1"/>
                </a:solidFill>
                <a:latin typeface="+mn-lt"/>
                <a:ea typeface="+mn-ea"/>
                <a:cs typeface="Andale Mono"/>
              </a:rPr>
              <a:t>.</a:t>
            </a:r>
          </a:p>
          <a:p>
            <a:r>
              <a:rPr lang="en-US" sz="800" kern="1200" dirty="0">
                <a:solidFill>
                  <a:schemeClr val="tx1"/>
                </a:solidFill>
                <a:latin typeface="+mn-lt"/>
                <a:ea typeface="+mn-ea"/>
                <a:cs typeface="Andale Mono"/>
              </a:rPr>
              <a:t>75% </a:t>
            </a:r>
            <a:r>
              <a:rPr lang="en-US" sz="800" kern="1200" dirty="0" err="1">
                <a:solidFill>
                  <a:schemeClr val="tx1"/>
                </a:solidFill>
                <a:latin typeface="+mn-lt"/>
                <a:ea typeface="+mn-ea"/>
                <a:cs typeface="Andale Mono"/>
              </a:rPr>
              <a:t>lidských</a:t>
            </a:r>
            <a:r>
              <a:rPr lang="en-US" sz="800" kern="1200" dirty="0">
                <a:solidFill>
                  <a:schemeClr val="tx1"/>
                </a:solidFill>
                <a:latin typeface="+mn-lt"/>
                <a:ea typeface="+mn-ea"/>
                <a:cs typeface="Andale Mono"/>
              </a:rPr>
              <a:t> </a:t>
            </a:r>
            <a:r>
              <a:rPr lang="en-US" sz="800" kern="1200" dirty="0" err="1">
                <a:solidFill>
                  <a:schemeClr val="tx1"/>
                </a:solidFill>
                <a:latin typeface="+mn-lt"/>
                <a:ea typeface="+mn-ea"/>
                <a:cs typeface="Andale Mono"/>
              </a:rPr>
              <a:t>zdrojů</a:t>
            </a:r>
            <a:r>
              <a:rPr lang="en-US" sz="800" kern="1200" dirty="0">
                <a:solidFill>
                  <a:schemeClr val="tx1"/>
                </a:solidFill>
                <a:latin typeface="+mn-lt"/>
                <a:ea typeface="+mn-ea"/>
                <a:cs typeface="Andale Mono"/>
              </a:rPr>
              <a:t> </a:t>
            </a:r>
            <a:r>
              <a:rPr lang="en-US" sz="800" kern="1200" dirty="0" err="1">
                <a:solidFill>
                  <a:schemeClr val="tx1"/>
                </a:solidFill>
                <a:latin typeface="+mn-lt"/>
                <a:ea typeface="+mn-ea"/>
                <a:cs typeface="Andale Mono"/>
              </a:rPr>
              <a:t>na</a:t>
            </a:r>
            <a:r>
              <a:rPr lang="en-US" sz="800" kern="1200" dirty="0">
                <a:solidFill>
                  <a:schemeClr val="tx1"/>
                </a:solidFill>
                <a:latin typeface="+mn-lt"/>
                <a:ea typeface="+mn-ea"/>
                <a:cs typeface="Andale Mono"/>
              </a:rPr>
              <a:t> </a:t>
            </a:r>
            <a:r>
              <a:rPr lang="en-US" sz="800" kern="1200" dirty="0" err="1">
                <a:solidFill>
                  <a:schemeClr val="tx1"/>
                </a:solidFill>
                <a:latin typeface="+mn-lt"/>
                <a:ea typeface="+mn-ea"/>
                <a:cs typeface="Andale Mono"/>
              </a:rPr>
              <a:t>farmách</a:t>
            </a:r>
            <a:r>
              <a:rPr lang="en-US" sz="800" kern="1200" dirty="0">
                <a:solidFill>
                  <a:schemeClr val="tx1"/>
                </a:solidFill>
                <a:latin typeface="+mn-lt"/>
                <a:ea typeface="+mn-ea"/>
                <a:cs typeface="Andale Mono"/>
              </a:rPr>
              <a:t> </a:t>
            </a:r>
            <a:r>
              <a:rPr lang="en-US" sz="800" kern="1200" dirty="0" err="1">
                <a:solidFill>
                  <a:schemeClr val="tx1"/>
                </a:solidFill>
                <a:latin typeface="+mn-lt"/>
                <a:ea typeface="+mn-ea"/>
                <a:cs typeface="Andale Mono"/>
              </a:rPr>
              <a:t>jsou</a:t>
            </a:r>
            <a:r>
              <a:rPr lang="en-US" sz="800" kern="1200" dirty="0">
                <a:solidFill>
                  <a:schemeClr val="tx1"/>
                </a:solidFill>
                <a:latin typeface="+mn-lt"/>
                <a:ea typeface="+mn-ea"/>
                <a:cs typeface="Andale Mono"/>
              </a:rPr>
              <a:t> v </a:t>
            </a:r>
            <a:r>
              <a:rPr lang="en-US" sz="800" kern="1200" dirty="0" err="1">
                <a:solidFill>
                  <a:schemeClr val="tx1"/>
                </a:solidFill>
                <a:latin typeface="+mn-lt"/>
                <a:ea typeface="+mn-ea"/>
                <a:cs typeface="Andale Mono"/>
              </a:rPr>
              <a:t>rámci</a:t>
            </a:r>
            <a:r>
              <a:rPr lang="en-US" sz="800" kern="1200" dirty="0">
                <a:solidFill>
                  <a:schemeClr val="tx1"/>
                </a:solidFill>
                <a:latin typeface="+mn-lt"/>
                <a:ea typeface="+mn-ea"/>
                <a:cs typeface="Andale Mono"/>
              </a:rPr>
              <a:t> </a:t>
            </a:r>
            <a:r>
              <a:rPr lang="en-US" sz="800" kern="1200" dirty="0" err="1">
                <a:solidFill>
                  <a:schemeClr val="tx1"/>
                </a:solidFill>
                <a:latin typeface="+mn-lt"/>
                <a:ea typeface="+mn-ea"/>
                <a:cs typeface="Andale Mono"/>
              </a:rPr>
              <a:t>rodinných</a:t>
            </a:r>
            <a:r>
              <a:rPr lang="en-US" sz="800" kern="1200" dirty="0">
                <a:solidFill>
                  <a:schemeClr val="tx1"/>
                </a:solidFill>
                <a:latin typeface="+mn-lt"/>
                <a:ea typeface="+mn-ea"/>
                <a:cs typeface="Andale Mono"/>
              </a:rPr>
              <a:t> </a:t>
            </a:r>
            <a:r>
              <a:rPr lang="en-US" sz="800" kern="1200" dirty="0" err="1">
                <a:solidFill>
                  <a:schemeClr val="tx1"/>
                </a:solidFill>
                <a:latin typeface="+mn-lt"/>
                <a:ea typeface="+mn-ea"/>
                <a:cs typeface="Andale Mono"/>
              </a:rPr>
              <a:t>farem</a:t>
            </a:r>
            <a:r>
              <a:rPr lang="en-US" sz="800" kern="1200" dirty="0">
                <a:solidFill>
                  <a:schemeClr val="tx1"/>
                </a:solidFill>
                <a:latin typeface="+mn-lt"/>
                <a:ea typeface="+mn-ea"/>
                <a:cs typeface="Andale Mono"/>
              </a:rPr>
              <a:t>, v ČR to </a:t>
            </a:r>
            <a:r>
              <a:rPr lang="en-US" sz="800" kern="1200" dirty="0" err="1">
                <a:solidFill>
                  <a:schemeClr val="tx1"/>
                </a:solidFill>
                <a:latin typeface="+mn-lt"/>
                <a:ea typeface="+mn-ea"/>
                <a:cs typeface="Andale Mono"/>
              </a:rPr>
              <a:t>je</a:t>
            </a:r>
            <a:r>
              <a:rPr lang="en-US" sz="800" kern="1200" dirty="0">
                <a:solidFill>
                  <a:schemeClr val="tx1"/>
                </a:solidFill>
                <a:latin typeface="+mn-lt"/>
                <a:ea typeface="+mn-ea"/>
                <a:cs typeface="Andale Mono"/>
              </a:rPr>
              <a:t> 25%, </a:t>
            </a:r>
            <a:r>
              <a:rPr lang="en-US" sz="800" kern="1200" dirty="0" err="1">
                <a:solidFill>
                  <a:schemeClr val="tx1"/>
                </a:solidFill>
                <a:latin typeface="+mn-lt"/>
                <a:ea typeface="+mn-ea"/>
                <a:cs typeface="Andale Mono"/>
              </a:rPr>
              <a:t>což</a:t>
            </a:r>
            <a:r>
              <a:rPr lang="en-US" sz="800" kern="1200" dirty="0">
                <a:solidFill>
                  <a:schemeClr val="tx1"/>
                </a:solidFill>
                <a:latin typeface="+mn-lt"/>
                <a:ea typeface="+mn-ea"/>
                <a:cs typeface="Andale Mono"/>
              </a:rPr>
              <a:t> </a:t>
            </a:r>
            <a:r>
              <a:rPr lang="en-US" sz="800" kern="1200" dirty="0" err="1">
                <a:solidFill>
                  <a:schemeClr val="tx1"/>
                </a:solidFill>
                <a:latin typeface="+mn-lt"/>
                <a:ea typeface="+mn-ea"/>
                <a:cs typeface="Andale Mono"/>
              </a:rPr>
              <a:t>je</a:t>
            </a:r>
            <a:r>
              <a:rPr lang="en-US" sz="800" kern="1200" dirty="0">
                <a:solidFill>
                  <a:schemeClr val="tx1"/>
                </a:solidFill>
                <a:latin typeface="+mn-lt"/>
                <a:ea typeface="+mn-ea"/>
                <a:cs typeface="Andale Mono"/>
              </a:rPr>
              <a:t> </a:t>
            </a:r>
            <a:r>
              <a:rPr lang="en-US" sz="800" kern="1200" dirty="0" err="1">
                <a:solidFill>
                  <a:schemeClr val="tx1"/>
                </a:solidFill>
                <a:latin typeface="+mn-lt"/>
                <a:ea typeface="+mn-ea"/>
                <a:cs typeface="Andale Mono"/>
              </a:rPr>
              <a:t>opětovné</a:t>
            </a:r>
            <a:r>
              <a:rPr lang="en-US" sz="800" kern="1200" dirty="0">
                <a:solidFill>
                  <a:schemeClr val="tx1"/>
                </a:solidFill>
                <a:latin typeface="+mn-lt"/>
                <a:ea typeface="+mn-ea"/>
                <a:cs typeface="Andale Mono"/>
              </a:rPr>
              <a:t> </a:t>
            </a:r>
            <a:r>
              <a:rPr lang="en-US" sz="800" kern="1200" dirty="0" err="1">
                <a:solidFill>
                  <a:schemeClr val="tx1"/>
                </a:solidFill>
                <a:latin typeface="+mn-lt"/>
                <a:ea typeface="+mn-ea"/>
                <a:cs typeface="Andale Mono"/>
              </a:rPr>
              <a:t>prvenství</a:t>
            </a:r>
            <a:r>
              <a:rPr lang="en-US" sz="800" kern="1200" dirty="0">
                <a:solidFill>
                  <a:schemeClr val="tx1"/>
                </a:solidFill>
                <a:latin typeface="+mn-lt"/>
                <a:ea typeface="+mn-ea"/>
                <a:cs typeface="Andale Mono"/>
              </a:rPr>
              <a:t> v EU.</a:t>
            </a:r>
          </a:p>
          <a:p>
            <a:endParaRPr lang="cs-CZ" dirty="0"/>
          </a:p>
        </p:txBody>
      </p:sp>
      <p:sp>
        <p:nvSpPr>
          <p:cNvPr id="4" name="Zástupný symbol pro číslo snímku 3"/>
          <p:cNvSpPr>
            <a:spLocks noGrp="1"/>
          </p:cNvSpPr>
          <p:nvPr>
            <p:ph type="sldNum" sz="quarter" idx="5"/>
          </p:nvPr>
        </p:nvSpPr>
        <p:spPr/>
        <p:txBody>
          <a:bodyPr/>
          <a:lstStyle/>
          <a:p>
            <a:fld id="{F0ACE8D8-4E7B-4DFF-B2C6-7F55E3BB0F9D}" type="slidenum">
              <a:rPr lang="cs-CZ" smtClean="0"/>
              <a:t>19</a:t>
            </a:fld>
            <a:endParaRPr lang="cs-CZ"/>
          </a:p>
        </p:txBody>
      </p:sp>
    </p:spTree>
    <p:extLst>
      <p:ext uri="{BB962C8B-B14F-4D97-AF65-F5344CB8AC3E}">
        <p14:creationId xmlns:p14="http://schemas.microsoft.com/office/powerpoint/2010/main" val="11868979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a:t>Skotská pozemková komise zveřejnila výzkumný dokument o zlepšení přístupu nových zemědělců na zemědělskou půdu. Zpráva, kterou napsal James </a:t>
            </a:r>
            <a:r>
              <a:rPr lang="cs-CZ" dirty="0" err="1"/>
              <a:t>Hutton</a:t>
            </a:r>
            <a:r>
              <a:rPr lang="cs-CZ" dirty="0"/>
              <a:t> Institute, se zaměřila na zkoumání společných podniků, daňových zásahů, služeb přizpůsobování půdy a zemědělských inkubátorů. Společnost </a:t>
            </a:r>
            <a:r>
              <a:rPr lang="cs-CZ" dirty="0" err="1"/>
              <a:t>Scottish</a:t>
            </a:r>
            <a:r>
              <a:rPr lang="cs-CZ" dirty="0"/>
              <a:t> </a:t>
            </a:r>
            <a:r>
              <a:rPr lang="cs-CZ" dirty="0" err="1"/>
              <a:t>Farm</a:t>
            </a:r>
            <a:r>
              <a:rPr lang="cs-CZ" dirty="0"/>
              <a:t> Land Trust (SFLT) byla „novým modelem pro zvýšení dostupnosti půdy pro nové účastníky“.</a:t>
            </a:r>
          </a:p>
          <a:p>
            <a:r>
              <a:rPr lang="cs-CZ" dirty="0"/>
              <a:t>Cílem zprávy bylo poukázat na některé cesty vpřed v pozemkovém systému, který je blokován novým účastníkům zemědělství. </a:t>
            </a:r>
            <a:r>
              <a:rPr lang="cs-CZ" dirty="0" err="1"/>
              <a:t>McKee</a:t>
            </a:r>
            <a:r>
              <a:rPr lang="cs-CZ" dirty="0"/>
              <a:t> et al. konstatují, že „přístup k půdě je trvale považován za největší překážku pro nové subjekty vstupující do zemědělství v celé Evropě“ a že ve Skotsku „cena zemědělské půdy je obvykle vyšší, než by mohla způsobit návratnost zemědělské produkce“.</a:t>
            </a:r>
          </a:p>
          <a:p>
            <a:r>
              <a:rPr lang="cs-CZ" dirty="0"/>
              <a:t>To jasně ukazuje, že jsou zapotřebí nové a alternativní modely, aby se půda mohla stát novým zemědělským subjektům k dispozici ve Skotsku. Zemědělské půdní fondy poskytují takovou alternativu v celé Evropě, kterou SFLT zažila z nedávné evropské výměny zkušeností. Navštívili jsme Francii a Německo, abychom se naučili od subjektů jako </a:t>
            </a:r>
            <a:r>
              <a:rPr lang="cs-CZ" dirty="0" err="1"/>
              <a:t>TdL</a:t>
            </a:r>
            <a:r>
              <a:rPr lang="cs-CZ" dirty="0"/>
              <a:t> či družstev v Německu a vyměnili si zkušenosti s rozvíjejícími se pozemkovými fondy v Česku a Řecku. Vrátili jsme se inspirováni hmatatelným dopadem těchto organizací na nové účastníky.</a:t>
            </a:r>
          </a:p>
        </p:txBody>
      </p:sp>
      <p:sp>
        <p:nvSpPr>
          <p:cNvPr id="4" name="Zástupný symbol pro číslo snímku 3"/>
          <p:cNvSpPr>
            <a:spLocks noGrp="1"/>
          </p:cNvSpPr>
          <p:nvPr>
            <p:ph type="sldNum" sz="quarter" idx="5"/>
          </p:nvPr>
        </p:nvSpPr>
        <p:spPr/>
        <p:txBody>
          <a:bodyPr/>
          <a:lstStyle/>
          <a:p>
            <a:fld id="{F0ACE8D8-4E7B-4DFF-B2C6-7F55E3BB0F9D}" type="slidenum">
              <a:rPr lang="cs-CZ" smtClean="0"/>
              <a:t>20</a:t>
            </a:fld>
            <a:endParaRPr lang="cs-CZ"/>
          </a:p>
        </p:txBody>
      </p:sp>
    </p:spTree>
    <p:extLst>
      <p:ext uri="{BB962C8B-B14F-4D97-AF65-F5344CB8AC3E}">
        <p14:creationId xmlns:p14="http://schemas.microsoft.com/office/powerpoint/2010/main" val="2878765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Přístupem</a:t>
            </a:r>
            <a:r>
              <a:rPr lang="en-US" dirty="0"/>
              <a:t> k </a:t>
            </a:r>
            <a:r>
              <a:rPr lang="en-US" dirty="0" err="1"/>
              <a:t>půdě</a:t>
            </a:r>
            <a:r>
              <a:rPr lang="en-US" dirty="0"/>
              <a:t> </a:t>
            </a:r>
            <a:r>
              <a:rPr lang="en-US" dirty="0" err="1"/>
              <a:t>není</a:t>
            </a:r>
            <a:r>
              <a:rPr lang="en-US" dirty="0"/>
              <a:t> </a:t>
            </a:r>
            <a:r>
              <a:rPr lang="en-US" dirty="0" err="1"/>
              <a:t>myšleno</a:t>
            </a:r>
            <a:r>
              <a:rPr lang="en-US" dirty="0"/>
              <a:t> </a:t>
            </a:r>
            <a:r>
              <a:rPr lang="en-US" dirty="0" err="1"/>
              <a:t>mít</a:t>
            </a:r>
            <a:r>
              <a:rPr lang="en-US" dirty="0"/>
              <a:t> </a:t>
            </a:r>
            <a:r>
              <a:rPr lang="en-US" dirty="0" err="1"/>
              <a:t>doma</a:t>
            </a:r>
            <a:r>
              <a:rPr lang="en-US" dirty="0"/>
              <a:t> </a:t>
            </a:r>
            <a:r>
              <a:rPr lang="en-US" dirty="0" err="1"/>
              <a:t>žebřík</a:t>
            </a:r>
            <a:r>
              <a:rPr lang="en-US" dirty="0"/>
              <a:t> </a:t>
            </a:r>
            <a:r>
              <a:rPr lang="en-US" dirty="0" err="1"/>
              <a:t>opřený</a:t>
            </a:r>
            <a:r>
              <a:rPr lang="en-US" dirty="0"/>
              <a:t> o </a:t>
            </a:r>
            <a:r>
              <a:rPr lang="en-US" dirty="0" err="1"/>
              <a:t>střechu</a:t>
            </a:r>
            <a:r>
              <a:rPr lang="en-US" dirty="0"/>
              <a:t>. </a:t>
            </a:r>
          </a:p>
          <a:p>
            <a:endParaRPr lang="cs-CZ" dirty="0"/>
          </a:p>
        </p:txBody>
      </p:sp>
      <p:sp>
        <p:nvSpPr>
          <p:cNvPr id="4" name="Zástupný symbol pro číslo snímku 3"/>
          <p:cNvSpPr>
            <a:spLocks noGrp="1"/>
          </p:cNvSpPr>
          <p:nvPr>
            <p:ph type="sldNum" sz="quarter" idx="5"/>
          </p:nvPr>
        </p:nvSpPr>
        <p:spPr/>
        <p:txBody>
          <a:bodyPr/>
          <a:lstStyle/>
          <a:p>
            <a:fld id="{F0ACE8D8-4E7B-4DFF-B2C6-7F55E3BB0F9D}" type="slidenum">
              <a:rPr lang="cs-CZ" smtClean="0"/>
              <a:t>3</a:t>
            </a:fld>
            <a:endParaRPr lang="cs-CZ"/>
          </a:p>
        </p:txBody>
      </p:sp>
    </p:spTree>
    <p:extLst>
      <p:ext uri="{BB962C8B-B14F-4D97-AF65-F5344CB8AC3E}">
        <p14:creationId xmlns:p14="http://schemas.microsoft.com/office/powerpoint/2010/main" val="9304386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a:t>Mnoho vzorů, lze i začít jako Živá farma…jít cestou Městského farmaření…</a:t>
            </a:r>
          </a:p>
          <a:p>
            <a:endParaRPr lang="cs-CZ" dirty="0"/>
          </a:p>
        </p:txBody>
      </p:sp>
      <p:sp>
        <p:nvSpPr>
          <p:cNvPr id="4" name="Zástupný symbol pro číslo snímku 3"/>
          <p:cNvSpPr>
            <a:spLocks noGrp="1"/>
          </p:cNvSpPr>
          <p:nvPr>
            <p:ph type="sldNum" sz="quarter" idx="5"/>
          </p:nvPr>
        </p:nvSpPr>
        <p:spPr/>
        <p:txBody>
          <a:bodyPr/>
          <a:lstStyle/>
          <a:p>
            <a:fld id="{F0ACE8D8-4E7B-4DFF-B2C6-7F55E3BB0F9D}" type="slidenum">
              <a:rPr lang="cs-CZ" smtClean="0"/>
              <a:t>21</a:t>
            </a:fld>
            <a:endParaRPr lang="cs-CZ"/>
          </a:p>
        </p:txBody>
      </p:sp>
    </p:spTree>
    <p:extLst>
      <p:ext uri="{BB962C8B-B14F-4D97-AF65-F5344CB8AC3E}">
        <p14:creationId xmlns:p14="http://schemas.microsoft.com/office/powerpoint/2010/main" val="2119839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F0ACE8D8-4E7B-4DFF-B2C6-7F55E3BB0F9D}" type="slidenum">
              <a:rPr lang="cs-CZ" smtClean="0"/>
              <a:t>22</a:t>
            </a:fld>
            <a:endParaRPr lang="cs-CZ"/>
          </a:p>
        </p:txBody>
      </p:sp>
    </p:spTree>
    <p:extLst>
      <p:ext uri="{BB962C8B-B14F-4D97-AF65-F5344CB8AC3E}">
        <p14:creationId xmlns:p14="http://schemas.microsoft.com/office/powerpoint/2010/main" val="1484896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5"/>
          </p:nvPr>
        </p:nvSpPr>
        <p:spPr/>
        <p:txBody>
          <a:bodyPr/>
          <a:lstStyle/>
          <a:p>
            <a:fld id="{F0ACE8D8-4E7B-4DFF-B2C6-7F55E3BB0F9D}" type="slidenum">
              <a:rPr lang="cs-CZ" smtClean="0"/>
              <a:t>4</a:t>
            </a:fld>
            <a:endParaRPr lang="cs-CZ"/>
          </a:p>
        </p:txBody>
      </p:sp>
    </p:spTree>
    <p:extLst>
      <p:ext uri="{BB962C8B-B14F-4D97-AF65-F5344CB8AC3E}">
        <p14:creationId xmlns:p14="http://schemas.microsoft.com/office/powerpoint/2010/main" val="456912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5"/>
          </p:nvPr>
        </p:nvSpPr>
        <p:spPr/>
        <p:txBody>
          <a:bodyPr/>
          <a:lstStyle/>
          <a:p>
            <a:fld id="{F0ACE8D8-4E7B-4DFF-B2C6-7F55E3BB0F9D}" type="slidenum">
              <a:rPr lang="cs-CZ" smtClean="0"/>
              <a:t>5</a:t>
            </a:fld>
            <a:endParaRPr lang="cs-CZ"/>
          </a:p>
        </p:txBody>
      </p:sp>
    </p:spTree>
    <p:extLst>
      <p:ext uri="{BB962C8B-B14F-4D97-AF65-F5344CB8AC3E}">
        <p14:creationId xmlns:p14="http://schemas.microsoft.com/office/powerpoint/2010/main" val="3837667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sz="1200" b="0" i="0" kern="1200" dirty="0">
                <a:solidFill>
                  <a:schemeClr val="tx1"/>
                </a:solidFill>
                <a:effectLst/>
                <a:latin typeface="+mn-lt"/>
                <a:ea typeface="+mn-ea"/>
                <a:cs typeface="+mn-cs"/>
              </a:rPr>
              <a:t>.</a:t>
            </a:r>
          </a:p>
          <a:p>
            <a:endParaRPr lang="cs-CZ" dirty="0"/>
          </a:p>
        </p:txBody>
      </p:sp>
      <p:sp>
        <p:nvSpPr>
          <p:cNvPr id="4" name="Zástupný symbol pro číslo snímku 3"/>
          <p:cNvSpPr>
            <a:spLocks noGrp="1"/>
          </p:cNvSpPr>
          <p:nvPr>
            <p:ph type="sldNum" sz="quarter" idx="5"/>
          </p:nvPr>
        </p:nvSpPr>
        <p:spPr/>
        <p:txBody>
          <a:bodyPr/>
          <a:lstStyle/>
          <a:p>
            <a:fld id="{F0ACE8D8-4E7B-4DFF-B2C6-7F55E3BB0F9D}" type="slidenum">
              <a:rPr lang="cs-CZ" smtClean="0"/>
              <a:t>6</a:t>
            </a:fld>
            <a:endParaRPr lang="cs-CZ"/>
          </a:p>
        </p:txBody>
      </p:sp>
    </p:spTree>
    <p:extLst>
      <p:ext uri="{BB962C8B-B14F-4D97-AF65-F5344CB8AC3E}">
        <p14:creationId xmlns:p14="http://schemas.microsoft.com/office/powerpoint/2010/main" val="2246846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5"/>
          </p:nvPr>
        </p:nvSpPr>
        <p:spPr/>
        <p:txBody>
          <a:bodyPr/>
          <a:lstStyle/>
          <a:p>
            <a:fld id="{F0ACE8D8-4E7B-4DFF-B2C6-7F55E3BB0F9D}" type="slidenum">
              <a:rPr lang="cs-CZ" smtClean="0"/>
              <a:t>7</a:t>
            </a:fld>
            <a:endParaRPr lang="cs-CZ"/>
          </a:p>
        </p:txBody>
      </p:sp>
    </p:spTree>
    <p:extLst>
      <p:ext uri="{BB962C8B-B14F-4D97-AF65-F5344CB8AC3E}">
        <p14:creationId xmlns:p14="http://schemas.microsoft.com/office/powerpoint/2010/main" val="1953465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5"/>
          </p:nvPr>
        </p:nvSpPr>
        <p:spPr/>
        <p:txBody>
          <a:bodyPr/>
          <a:lstStyle/>
          <a:p>
            <a:fld id="{F0ACE8D8-4E7B-4DFF-B2C6-7F55E3BB0F9D}" type="slidenum">
              <a:rPr lang="cs-CZ" smtClean="0"/>
              <a:t>8</a:t>
            </a:fld>
            <a:endParaRPr lang="cs-CZ"/>
          </a:p>
        </p:txBody>
      </p:sp>
    </p:spTree>
    <p:extLst>
      <p:ext uri="{BB962C8B-B14F-4D97-AF65-F5344CB8AC3E}">
        <p14:creationId xmlns:p14="http://schemas.microsoft.com/office/powerpoint/2010/main" val="1204104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sz="1200" b="0" i="0" kern="1200" dirty="0">
                <a:solidFill>
                  <a:schemeClr val="tx1"/>
                </a:solidFill>
                <a:effectLst/>
                <a:latin typeface="+mn-lt"/>
                <a:ea typeface="+mn-ea"/>
                <a:cs typeface="+mn-cs"/>
              </a:rPr>
              <a:t>Účel nadace</a:t>
            </a:r>
          </a:p>
          <a:p>
            <a:r>
              <a:rPr lang="cs-CZ" sz="1200" b="0" i="0" kern="1200" dirty="0">
                <a:solidFill>
                  <a:schemeClr val="tx1"/>
                </a:solidFill>
                <a:effectLst/>
                <a:latin typeface="+mn-lt"/>
                <a:ea typeface="+mn-ea"/>
                <a:cs typeface="+mn-cs"/>
              </a:rPr>
              <a:t>Účel nadace je veřejně prospěšný; spočívá zejména v ochraně půdy jakožto svěřeného dědictví i</a:t>
            </a:r>
          </a:p>
          <a:p>
            <a:r>
              <a:rPr lang="cs-CZ" sz="1200" b="0" i="0" kern="1200" dirty="0">
                <a:solidFill>
                  <a:schemeClr val="tx1"/>
                </a:solidFill>
                <a:effectLst/>
                <a:latin typeface="+mn-lt"/>
                <a:ea typeface="+mn-ea"/>
                <a:cs typeface="+mn-cs"/>
              </a:rPr>
              <a:t>odkazu pro další generace a v podpoře odpovědného, šetrného a udržitelného hospodaření.</a:t>
            </a:r>
          </a:p>
          <a:p>
            <a:r>
              <a:rPr lang="cs-CZ" sz="1200" b="0" i="0" kern="1200" dirty="0">
                <a:solidFill>
                  <a:schemeClr val="tx1"/>
                </a:solidFill>
                <a:effectLst/>
                <a:latin typeface="+mn-lt"/>
                <a:ea typeface="+mn-ea"/>
                <a:cs typeface="+mn-cs"/>
              </a:rPr>
              <a:t>Nadace bude svého účelu dosahovat zejména těmito způsoby:</a:t>
            </a:r>
          </a:p>
          <a:p>
            <a:r>
              <a:rPr lang="cs-CZ" sz="1200" b="0" i="0" kern="1200" dirty="0">
                <a:solidFill>
                  <a:schemeClr val="tx1"/>
                </a:solidFill>
                <a:effectLst/>
                <a:latin typeface="+mn-lt"/>
                <a:ea typeface="+mn-ea"/>
                <a:cs typeface="+mn-cs"/>
              </a:rPr>
              <a:t>Nákupem půdy a jejím přijímáním jako dar.</a:t>
            </a:r>
          </a:p>
          <a:p>
            <a:r>
              <a:rPr lang="cs-CZ" sz="1200" b="0" i="0" kern="1200" dirty="0">
                <a:solidFill>
                  <a:schemeClr val="tx1"/>
                </a:solidFill>
                <a:effectLst/>
                <a:latin typeface="+mn-lt"/>
                <a:ea typeface="+mn-ea"/>
                <a:cs typeface="+mn-cs"/>
              </a:rPr>
              <a:t>Pronajímáním půdy vhodným nájemcům, kteří se zaváží k ekologickému, biodynamickému nebo jinému šetrnému způsobu hospodaření na pronajaté půdě.</a:t>
            </a:r>
          </a:p>
          <a:p>
            <a:r>
              <a:rPr lang="cs-CZ" sz="1200" b="0" i="0" kern="1200" dirty="0">
                <a:solidFill>
                  <a:schemeClr val="tx1"/>
                </a:solidFill>
                <a:effectLst/>
                <a:latin typeface="+mn-lt"/>
                <a:ea typeface="+mn-ea"/>
                <a:cs typeface="+mn-cs"/>
              </a:rPr>
              <a:t>Propagací odpovědného zacházení s půdou a přírodě blízkého, šetrného a komunitou podporovaného hospodaření.</a:t>
            </a:r>
          </a:p>
          <a:p>
            <a:r>
              <a:rPr lang="cs-CZ" sz="1200" b="0" i="0" kern="1200" dirty="0">
                <a:solidFill>
                  <a:schemeClr val="tx1"/>
                </a:solidFill>
                <a:effectLst/>
                <a:latin typeface="+mn-lt"/>
                <a:ea typeface="+mn-ea"/>
                <a:cs typeface="+mn-cs"/>
              </a:rPr>
              <a:t>Propojováním majitelů půdy a zájemců o šetrné obhospodařování.</a:t>
            </a:r>
          </a:p>
          <a:p>
            <a:r>
              <a:rPr lang="cs-CZ" sz="1200" b="0" i="0" kern="1200" dirty="0">
                <a:solidFill>
                  <a:schemeClr val="tx1"/>
                </a:solidFill>
                <a:effectLst/>
                <a:latin typeface="+mn-lt"/>
                <a:ea typeface="+mn-ea"/>
                <a:cs typeface="+mn-cs"/>
              </a:rPr>
              <a:t>Spoluprací s dalšími obdobně zaměřenými organizacemi.</a:t>
            </a:r>
          </a:p>
          <a:p>
            <a:r>
              <a:rPr lang="cs-CZ" sz="1200" b="0" i="0" kern="1200" dirty="0">
                <a:solidFill>
                  <a:schemeClr val="tx1"/>
                </a:solidFill>
                <a:effectLst/>
                <a:latin typeface="+mn-lt"/>
                <a:ea typeface="+mn-ea"/>
                <a:cs typeface="+mn-cs"/>
              </a:rPr>
              <a:t>Podporou projektů přispívajících k dosažení účelu nadace.</a:t>
            </a:r>
          </a:p>
          <a:p>
            <a:endParaRPr lang="cs-CZ" dirty="0"/>
          </a:p>
        </p:txBody>
      </p:sp>
      <p:sp>
        <p:nvSpPr>
          <p:cNvPr id="4" name="Zástupný symbol pro číslo snímku 3"/>
          <p:cNvSpPr>
            <a:spLocks noGrp="1"/>
          </p:cNvSpPr>
          <p:nvPr>
            <p:ph type="sldNum" sz="quarter" idx="5"/>
          </p:nvPr>
        </p:nvSpPr>
        <p:spPr/>
        <p:txBody>
          <a:bodyPr/>
          <a:lstStyle/>
          <a:p>
            <a:fld id="{F0ACE8D8-4E7B-4DFF-B2C6-7F55E3BB0F9D}" type="slidenum">
              <a:rPr lang="cs-CZ" smtClean="0"/>
              <a:t>9</a:t>
            </a:fld>
            <a:endParaRPr lang="cs-CZ"/>
          </a:p>
        </p:txBody>
      </p:sp>
    </p:spTree>
    <p:extLst>
      <p:ext uri="{BB962C8B-B14F-4D97-AF65-F5344CB8AC3E}">
        <p14:creationId xmlns:p14="http://schemas.microsoft.com/office/powerpoint/2010/main" val="1019777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sz="1200" b="0" i="0" kern="1200" dirty="0">
                <a:solidFill>
                  <a:schemeClr val="tx1"/>
                </a:solidFill>
                <a:effectLst/>
                <a:latin typeface="+mn-lt"/>
                <a:ea typeface="+mn-ea"/>
                <a:cs typeface="+mn-cs"/>
              </a:rPr>
              <a:t>Účel nadace</a:t>
            </a:r>
          </a:p>
          <a:p>
            <a:r>
              <a:rPr lang="cs-CZ" sz="1200" b="0" i="0" kern="1200" dirty="0">
                <a:solidFill>
                  <a:schemeClr val="tx1"/>
                </a:solidFill>
                <a:effectLst/>
                <a:latin typeface="+mn-lt"/>
                <a:ea typeface="+mn-ea"/>
                <a:cs typeface="+mn-cs"/>
              </a:rPr>
              <a:t>Účel nadace je veřejně prospěšný; spočívá zejména v ochraně půdy jakožto svěřeného dědictví i</a:t>
            </a:r>
          </a:p>
          <a:p>
            <a:r>
              <a:rPr lang="cs-CZ" sz="1200" b="0" i="0" kern="1200" dirty="0">
                <a:solidFill>
                  <a:schemeClr val="tx1"/>
                </a:solidFill>
                <a:effectLst/>
                <a:latin typeface="+mn-lt"/>
                <a:ea typeface="+mn-ea"/>
                <a:cs typeface="+mn-cs"/>
              </a:rPr>
              <a:t>odkazu pro další generace a v podpoře odpovědného, šetrného a udržitelného hospodaření.</a:t>
            </a:r>
          </a:p>
          <a:p>
            <a:r>
              <a:rPr lang="cs-CZ" sz="1200" b="0" i="0" kern="1200" dirty="0">
                <a:solidFill>
                  <a:schemeClr val="tx1"/>
                </a:solidFill>
                <a:effectLst/>
                <a:latin typeface="+mn-lt"/>
                <a:ea typeface="+mn-ea"/>
                <a:cs typeface="+mn-cs"/>
              </a:rPr>
              <a:t>Nadace bude svého účelu dosahovat zejména těmito způsoby:</a:t>
            </a:r>
          </a:p>
          <a:p>
            <a:r>
              <a:rPr lang="cs-CZ" sz="1200" b="0" i="0" kern="1200" dirty="0">
                <a:solidFill>
                  <a:schemeClr val="tx1"/>
                </a:solidFill>
                <a:effectLst/>
                <a:latin typeface="+mn-lt"/>
                <a:ea typeface="+mn-ea"/>
                <a:cs typeface="+mn-cs"/>
              </a:rPr>
              <a:t>Nákupem půdy a jejím přijímáním jako dar.</a:t>
            </a:r>
          </a:p>
          <a:p>
            <a:r>
              <a:rPr lang="cs-CZ" sz="1200" b="0" i="0" kern="1200" dirty="0">
                <a:solidFill>
                  <a:schemeClr val="tx1"/>
                </a:solidFill>
                <a:effectLst/>
                <a:latin typeface="+mn-lt"/>
                <a:ea typeface="+mn-ea"/>
                <a:cs typeface="+mn-cs"/>
              </a:rPr>
              <a:t>Pronajímáním půdy vhodným nájemcům, kteří se zaváží k ekologickému, biodynamickému nebo jinému šetrnému způsobu hospodaření na pronajaté půdě.</a:t>
            </a:r>
          </a:p>
          <a:p>
            <a:r>
              <a:rPr lang="cs-CZ" sz="1200" b="0" i="0" kern="1200" dirty="0">
                <a:solidFill>
                  <a:schemeClr val="tx1"/>
                </a:solidFill>
                <a:effectLst/>
                <a:latin typeface="+mn-lt"/>
                <a:ea typeface="+mn-ea"/>
                <a:cs typeface="+mn-cs"/>
              </a:rPr>
              <a:t>Propagací odpovědného zacházení s půdou a přírodě blízkého, šetrného a komunitou podporovaného hospodaření.</a:t>
            </a:r>
          </a:p>
          <a:p>
            <a:r>
              <a:rPr lang="cs-CZ" sz="1200" b="0" i="0" kern="1200" dirty="0">
                <a:solidFill>
                  <a:schemeClr val="tx1"/>
                </a:solidFill>
                <a:effectLst/>
                <a:latin typeface="+mn-lt"/>
                <a:ea typeface="+mn-ea"/>
                <a:cs typeface="+mn-cs"/>
              </a:rPr>
              <a:t>Propojováním majitelů půdy a zájemců o šetrné obhospodařování.</a:t>
            </a:r>
          </a:p>
          <a:p>
            <a:r>
              <a:rPr lang="cs-CZ" sz="1200" b="0" i="0" kern="1200" dirty="0">
                <a:solidFill>
                  <a:schemeClr val="tx1"/>
                </a:solidFill>
                <a:effectLst/>
                <a:latin typeface="+mn-lt"/>
                <a:ea typeface="+mn-ea"/>
                <a:cs typeface="+mn-cs"/>
              </a:rPr>
              <a:t>Spoluprací s dalšími obdobně zaměřenými organizacemi.</a:t>
            </a:r>
          </a:p>
          <a:p>
            <a:r>
              <a:rPr lang="cs-CZ" sz="1200" b="0" i="0" kern="1200" dirty="0">
                <a:solidFill>
                  <a:schemeClr val="tx1"/>
                </a:solidFill>
                <a:effectLst/>
                <a:latin typeface="+mn-lt"/>
                <a:ea typeface="+mn-ea"/>
                <a:cs typeface="+mn-cs"/>
              </a:rPr>
              <a:t>Podporou projektů přispívajících k dosažení účelu nadace.</a:t>
            </a:r>
          </a:p>
          <a:p>
            <a:endParaRPr lang="cs-CZ" dirty="0"/>
          </a:p>
        </p:txBody>
      </p:sp>
      <p:sp>
        <p:nvSpPr>
          <p:cNvPr id="4" name="Zástupný symbol pro číslo snímku 3"/>
          <p:cNvSpPr>
            <a:spLocks noGrp="1"/>
          </p:cNvSpPr>
          <p:nvPr>
            <p:ph type="sldNum" sz="quarter" idx="5"/>
          </p:nvPr>
        </p:nvSpPr>
        <p:spPr/>
        <p:txBody>
          <a:bodyPr/>
          <a:lstStyle/>
          <a:p>
            <a:fld id="{F0ACE8D8-4E7B-4DFF-B2C6-7F55E3BB0F9D}" type="slidenum">
              <a:rPr lang="cs-CZ" smtClean="0"/>
              <a:t>10</a:t>
            </a:fld>
            <a:endParaRPr lang="cs-CZ"/>
          </a:p>
        </p:txBody>
      </p:sp>
    </p:spTree>
    <p:extLst>
      <p:ext uri="{BB962C8B-B14F-4D97-AF65-F5344CB8AC3E}">
        <p14:creationId xmlns:p14="http://schemas.microsoft.com/office/powerpoint/2010/main" val="641792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Úvodní snímek">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cs-CZ"/>
              <a:t>Kliknutím lze upravit styl.</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a:t>Kliknutím lze upravit styl předlohy.</a:t>
            </a:r>
            <a:endParaRPr lang="en-US" dirty="0"/>
          </a:p>
        </p:txBody>
      </p:sp>
      <p:sp>
        <p:nvSpPr>
          <p:cNvPr id="4" name="Date Placeholder 3"/>
          <p:cNvSpPr>
            <a:spLocks noGrp="1"/>
          </p:cNvSpPr>
          <p:nvPr>
            <p:ph type="dt" sz="half" idx="10"/>
          </p:nvPr>
        </p:nvSpPr>
        <p:spPr/>
        <p:txBody>
          <a:bodyPr/>
          <a:lstStyle/>
          <a:p>
            <a:fld id="{C83FAEE4-B3F1-4B0B-94D6-DE076250D1CA}" type="datetimeFigureOut">
              <a:rPr lang="cs-CZ" smtClean="0"/>
              <a:t>03.05.19</a:t>
            </a:fld>
            <a:endParaRPr lang="cs-CZ"/>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1EFBE0A-BB1B-440C-A055-961B49114432}" type="slidenum">
              <a:rPr lang="cs-CZ" smtClean="0"/>
              <a:t>‹#›</a:t>
            </a:fld>
            <a:endParaRPr lang="cs-CZ"/>
          </a:p>
        </p:txBody>
      </p:sp>
    </p:spTree>
    <p:extLst>
      <p:ext uri="{BB962C8B-B14F-4D97-AF65-F5344CB8AC3E}">
        <p14:creationId xmlns:p14="http://schemas.microsoft.com/office/powerpoint/2010/main" val="1035485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Nadpis a svislý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a:t>Kliknutím lze upravit styl.</a:t>
            </a:r>
            <a:endParaRPr lang="en-US" dirty="0"/>
          </a:p>
        </p:txBody>
      </p:sp>
      <p:sp>
        <p:nvSpPr>
          <p:cNvPr id="3" name="Vertical Text Placeholder 2"/>
          <p:cNvSpPr>
            <a:spLocks noGrp="1"/>
          </p:cNvSpPr>
          <p:nvPr>
            <p:ph type="body" orient="vert" idx="1"/>
          </p:nvPr>
        </p:nvSpPr>
        <p:spPr/>
        <p:txBody>
          <a:bodyPr vert="eaVert"/>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endParaRPr lang="en-US" dirty="0"/>
          </a:p>
        </p:txBody>
      </p:sp>
      <p:sp>
        <p:nvSpPr>
          <p:cNvPr id="4" name="Date Placeholder 3"/>
          <p:cNvSpPr>
            <a:spLocks noGrp="1"/>
          </p:cNvSpPr>
          <p:nvPr>
            <p:ph type="dt" sz="half" idx="10"/>
          </p:nvPr>
        </p:nvSpPr>
        <p:spPr/>
        <p:txBody>
          <a:bodyPr/>
          <a:lstStyle/>
          <a:p>
            <a:fld id="{C83FAEE4-B3F1-4B0B-94D6-DE076250D1CA}" type="datetimeFigureOut">
              <a:rPr lang="cs-CZ" smtClean="0"/>
              <a:t>03.05.19</a:t>
            </a:fld>
            <a:endParaRPr lang="cs-CZ"/>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1EFBE0A-BB1B-440C-A055-961B49114432}" type="slidenum">
              <a:rPr lang="cs-CZ" smtClean="0"/>
              <a:t>‹#›</a:t>
            </a:fld>
            <a:endParaRPr lang="cs-CZ"/>
          </a:p>
        </p:txBody>
      </p:sp>
    </p:spTree>
    <p:extLst>
      <p:ext uri="{BB962C8B-B14F-4D97-AF65-F5344CB8AC3E}">
        <p14:creationId xmlns:p14="http://schemas.microsoft.com/office/powerpoint/2010/main" val="2803022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Svislý nadpis a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cs-CZ"/>
              <a:t>Kliknutím lze upravit styl.</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endParaRPr lang="en-US" dirty="0"/>
          </a:p>
        </p:txBody>
      </p:sp>
      <p:sp>
        <p:nvSpPr>
          <p:cNvPr id="4" name="Date Placeholder 3"/>
          <p:cNvSpPr>
            <a:spLocks noGrp="1"/>
          </p:cNvSpPr>
          <p:nvPr>
            <p:ph type="dt" sz="half" idx="10"/>
          </p:nvPr>
        </p:nvSpPr>
        <p:spPr/>
        <p:txBody>
          <a:bodyPr/>
          <a:lstStyle/>
          <a:p>
            <a:fld id="{C83FAEE4-B3F1-4B0B-94D6-DE076250D1CA}" type="datetimeFigureOut">
              <a:rPr lang="cs-CZ" smtClean="0"/>
              <a:t>03.05.19</a:t>
            </a:fld>
            <a:endParaRPr lang="cs-CZ"/>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1EFBE0A-BB1B-440C-A055-961B49114432}" type="slidenum">
              <a:rPr lang="cs-CZ" smtClean="0"/>
              <a:t>‹#›</a:t>
            </a:fld>
            <a:endParaRPr lang="cs-CZ"/>
          </a:p>
        </p:txBody>
      </p:sp>
    </p:spTree>
    <p:extLst>
      <p:ext uri="{BB962C8B-B14F-4D97-AF65-F5344CB8AC3E}">
        <p14:creationId xmlns:p14="http://schemas.microsoft.com/office/powerpoint/2010/main" val="3464138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a:t>Kliknutím lze upravit styl.</a:t>
            </a:r>
            <a:endParaRPr lang="en-US" dirty="0"/>
          </a:p>
        </p:txBody>
      </p:sp>
      <p:sp>
        <p:nvSpPr>
          <p:cNvPr id="3" name="Content Placeholder 2"/>
          <p:cNvSpPr>
            <a:spLocks noGrp="1"/>
          </p:cNvSpPr>
          <p:nvPr>
            <p:ph idx="1"/>
          </p:nvPr>
        </p:nvSpPr>
        <p:spPr/>
        <p:txBody>
          <a:bodyPr/>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endParaRPr lang="en-US" dirty="0"/>
          </a:p>
        </p:txBody>
      </p:sp>
      <p:sp>
        <p:nvSpPr>
          <p:cNvPr id="4" name="Date Placeholder 3"/>
          <p:cNvSpPr>
            <a:spLocks noGrp="1"/>
          </p:cNvSpPr>
          <p:nvPr>
            <p:ph type="dt" sz="half" idx="10"/>
          </p:nvPr>
        </p:nvSpPr>
        <p:spPr/>
        <p:txBody>
          <a:bodyPr/>
          <a:lstStyle/>
          <a:p>
            <a:fld id="{C83FAEE4-B3F1-4B0B-94D6-DE076250D1CA}" type="datetimeFigureOut">
              <a:rPr lang="cs-CZ" smtClean="0"/>
              <a:t>03.05.19</a:t>
            </a:fld>
            <a:endParaRPr lang="cs-CZ"/>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1EFBE0A-BB1B-440C-A055-961B49114432}" type="slidenum">
              <a:rPr lang="cs-CZ" smtClean="0"/>
              <a:t>‹#›</a:t>
            </a:fld>
            <a:endParaRPr lang="cs-CZ"/>
          </a:p>
        </p:txBody>
      </p:sp>
    </p:spTree>
    <p:extLst>
      <p:ext uri="{BB962C8B-B14F-4D97-AF65-F5344CB8AC3E}">
        <p14:creationId xmlns:p14="http://schemas.microsoft.com/office/powerpoint/2010/main" val="9024552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Záhlaví části">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cs-CZ"/>
              <a:t>Kliknutím lze upravit styl.</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cs-CZ"/>
              <a:t>Kliknutím lze upravit styly předlohy textu.</a:t>
            </a:r>
          </a:p>
        </p:txBody>
      </p:sp>
      <p:sp>
        <p:nvSpPr>
          <p:cNvPr id="4" name="Date Placeholder 3"/>
          <p:cNvSpPr>
            <a:spLocks noGrp="1"/>
          </p:cNvSpPr>
          <p:nvPr>
            <p:ph type="dt" sz="half" idx="10"/>
          </p:nvPr>
        </p:nvSpPr>
        <p:spPr/>
        <p:txBody>
          <a:bodyPr/>
          <a:lstStyle/>
          <a:p>
            <a:fld id="{C83FAEE4-B3F1-4B0B-94D6-DE076250D1CA}" type="datetimeFigureOut">
              <a:rPr lang="cs-CZ" smtClean="0"/>
              <a:t>03.05.19</a:t>
            </a:fld>
            <a:endParaRPr lang="cs-CZ"/>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B1EFBE0A-BB1B-440C-A055-961B49114432}" type="slidenum">
              <a:rPr lang="cs-CZ" smtClean="0"/>
              <a:t>‹#›</a:t>
            </a:fld>
            <a:endParaRPr lang="cs-CZ"/>
          </a:p>
        </p:txBody>
      </p:sp>
    </p:spTree>
    <p:extLst>
      <p:ext uri="{BB962C8B-B14F-4D97-AF65-F5344CB8AC3E}">
        <p14:creationId xmlns:p14="http://schemas.microsoft.com/office/powerpoint/2010/main" val="34486305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obsah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a:t>Kliknutím lze upravit styl.</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endParaRPr lang="en-US" dirty="0"/>
          </a:p>
        </p:txBody>
      </p:sp>
      <p:sp>
        <p:nvSpPr>
          <p:cNvPr id="5" name="Date Placeholder 4"/>
          <p:cNvSpPr>
            <a:spLocks noGrp="1"/>
          </p:cNvSpPr>
          <p:nvPr>
            <p:ph type="dt" sz="half" idx="10"/>
          </p:nvPr>
        </p:nvSpPr>
        <p:spPr/>
        <p:txBody>
          <a:bodyPr/>
          <a:lstStyle/>
          <a:p>
            <a:fld id="{C83FAEE4-B3F1-4B0B-94D6-DE076250D1CA}" type="datetimeFigureOut">
              <a:rPr lang="cs-CZ" smtClean="0"/>
              <a:t>03.05.19</a:t>
            </a:fld>
            <a:endParaRPr lang="cs-CZ"/>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1EFBE0A-BB1B-440C-A055-961B49114432}" type="slidenum">
              <a:rPr lang="cs-CZ" smtClean="0"/>
              <a:t>‹#›</a:t>
            </a:fld>
            <a:endParaRPr lang="cs-CZ"/>
          </a:p>
        </p:txBody>
      </p:sp>
    </p:spTree>
    <p:extLst>
      <p:ext uri="{BB962C8B-B14F-4D97-AF65-F5344CB8AC3E}">
        <p14:creationId xmlns:p14="http://schemas.microsoft.com/office/powerpoint/2010/main" val="182025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ovnání">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cs-CZ"/>
              <a:t>Kliknutím lze upravit styl.</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Kliknutím lze upravit styly předlohy textu.</a:t>
            </a:r>
          </a:p>
        </p:txBody>
      </p:sp>
      <p:sp>
        <p:nvSpPr>
          <p:cNvPr id="4" name="Content Placeholder 3"/>
          <p:cNvSpPr>
            <a:spLocks noGrp="1"/>
          </p:cNvSpPr>
          <p:nvPr>
            <p:ph sz="half" idx="2"/>
          </p:nvPr>
        </p:nvSpPr>
        <p:spPr>
          <a:xfrm>
            <a:off x="629842" y="2505075"/>
            <a:ext cx="3868340" cy="3684588"/>
          </a:xfrm>
        </p:spPr>
        <p:txBody>
          <a:bodyPr/>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Kliknutím lze upravit styly předlohy textu.</a:t>
            </a:r>
          </a:p>
        </p:txBody>
      </p:sp>
      <p:sp>
        <p:nvSpPr>
          <p:cNvPr id="6" name="Content Placeholder 5"/>
          <p:cNvSpPr>
            <a:spLocks noGrp="1"/>
          </p:cNvSpPr>
          <p:nvPr>
            <p:ph sz="quarter" idx="4"/>
          </p:nvPr>
        </p:nvSpPr>
        <p:spPr>
          <a:xfrm>
            <a:off x="4629150" y="2505075"/>
            <a:ext cx="3887391" cy="3684588"/>
          </a:xfrm>
        </p:spPr>
        <p:txBody>
          <a:bodyPr/>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endParaRPr lang="en-US" dirty="0"/>
          </a:p>
        </p:txBody>
      </p:sp>
      <p:sp>
        <p:nvSpPr>
          <p:cNvPr id="7" name="Date Placeholder 6"/>
          <p:cNvSpPr>
            <a:spLocks noGrp="1"/>
          </p:cNvSpPr>
          <p:nvPr>
            <p:ph type="dt" sz="half" idx="10"/>
          </p:nvPr>
        </p:nvSpPr>
        <p:spPr/>
        <p:txBody>
          <a:bodyPr/>
          <a:lstStyle/>
          <a:p>
            <a:fld id="{C83FAEE4-B3F1-4B0B-94D6-DE076250D1CA}" type="datetimeFigureOut">
              <a:rPr lang="cs-CZ" smtClean="0"/>
              <a:t>03.05.19</a:t>
            </a:fld>
            <a:endParaRPr lang="cs-CZ"/>
          </a:p>
        </p:txBody>
      </p:sp>
      <p:sp>
        <p:nvSpPr>
          <p:cNvPr id="8" name="Footer Placeholder 7"/>
          <p:cNvSpPr>
            <a:spLocks noGrp="1"/>
          </p:cNvSpPr>
          <p:nvPr>
            <p:ph type="ftr" sz="quarter" idx="11"/>
          </p:nvPr>
        </p:nvSpPr>
        <p:spPr/>
        <p:txBody>
          <a:bodyPr/>
          <a:lstStyle/>
          <a:p>
            <a:endParaRPr lang="cs-CZ"/>
          </a:p>
        </p:txBody>
      </p:sp>
      <p:sp>
        <p:nvSpPr>
          <p:cNvPr id="9" name="Slide Number Placeholder 8"/>
          <p:cNvSpPr>
            <a:spLocks noGrp="1"/>
          </p:cNvSpPr>
          <p:nvPr>
            <p:ph type="sldNum" sz="quarter" idx="12"/>
          </p:nvPr>
        </p:nvSpPr>
        <p:spPr/>
        <p:txBody>
          <a:bodyPr/>
          <a:lstStyle/>
          <a:p>
            <a:fld id="{B1EFBE0A-BB1B-440C-A055-961B49114432}" type="slidenum">
              <a:rPr lang="cs-CZ" smtClean="0"/>
              <a:t>‹#›</a:t>
            </a:fld>
            <a:endParaRPr lang="cs-CZ"/>
          </a:p>
        </p:txBody>
      </p:sp>
    </p:spTree>
    <p:extLst>
      <p:ext uri="{BB962C8B-B14F-4D97-AF65-F5344CB8AC3E}">
        <p14:creationId xmlns:p14="http://schemas.microsoft.com/office/powerpoint/2010/main" val="3115901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Pouze nadpi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a:t>Kliknutím lze upravit styl.</a:t>
            </a:r>
            <a:endParaRPr lang="en-US" dirty="0"/>
          </a:p>
        </p:txBody>
      </p:sp>
      <p:sp>
        <p:nvSpPr>
          <p:cNvPr id="3" name="Date Placeholder 2"/>
          <p:cNvSpPr>
            <a:spLocks noGrp="1"/>
          </p:cNvSpPr>
          <p:nvPr>
            <p:ph type="dt" sz="half" idx="10"/>
          </p:nvPr>
        </p:nvSpPr>
        <p:spPr/>
        <p:txBody>
          <a:bodyPr/>
          <a:lstStyle/>
          <a:p>
            <a:fld id="{C83FAEE4-B3F1-4B0B-94D6-DE076250D1CA}" type="datetimeFigureOut">
              <a:rPr lang="cs-CZ" smtClean="0"/>
              <a:t>03.05.19</a:t>
            </a:fld>
            <a:endParaRPr lang="cs-CZ"/>
          </a:p>
        </p:txBody>
      </p:sp>
      <p:sp>
        <p:nvSpPr>
          <p:cNvPr id="4" name="Footer Placeholder 3"/>
          <p:cNvSpPr>
            <a:spLocks noGrp="1"/>
          </p:cNvSpPr>
          <p:nvPr>
            <p:ph type="ftr" sz="quarter" idx="11"/>
          </p:nvPr>
        </p:nvSpPr>
        <p:spPr/>
        <p:txBody>
          <a:bodyPr/>
          <a:lstStyle/>
          <a:p>
            <a:endParaRPr lang="cs-CZ"/>
          </a:p>
        </p:txBody>
      </p:sp>
      <p:sp>
        <p:nvSpPr>
          <p:cNvPr id="5" name="Slide Number Placeholder 4"/>
          <p:cNvSpPr>
            <a:spLocks noGrp="1"/>
          </p:cNvSpPr>
          <p:nvPr>
            <p:ph type="sldNum" sz="quarter" idx="12"/>
          </p:nvPr>
        </p:nvSpPr>
        <p:spPr/>
        <p:txBody>
          <a:bodyPr/>
          <a:lstStyle/>
          <a:p>
            <a:fld id="{B1EFBE0A-BB1B-440C-A055-961B49114432}" type="slidenum">
              <a:rPr lang="cs-CZ" smtClean="0"/>
              <a:t>‹#›</a:t>
            </a:fld>
            <a:endParaRPr lang="cs-CZ"/>
          </a:p>
        </p:txBody>
      </p:sp>
    </p:spTree>
    <p:extLst>
      <p:ext uri="{BB962C8B-B14F-4D97-AF65-F5344CB8AC3E}">
        <p14:creationId xmlns:p14="http://schemas.microsoft.com/office/powerpoint/2010/main" val="504137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ázdn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3FAEE4-B3F1-4B0B-94D6-DE076250D1CA}" type="datetimeFigureOut">
              <a:rPr lang="cs-CZ" smtClean="0"/>
              <a:t>03.05.19</a:t>
            </a:fld>
            <a:endParaRPr lang="cs-CZ"/>
          </a:p>
        </p:txBody>
      </p:sp>
      <p:sp>
        <p:nvSpPr>
          <p:cNvPr id="3" name="Footer Placeholder 2"/>
          <p:cNvSpPr>
            <a:spLocks noGrp="1"/>
          </p:cNvSpPr>
          <p:nvPr>
            <p:ph type="ftr" sz="quarter" idx="11"/>
          </p:nvPr>
        </p:nvSpPr>
        <p:spPr/>
        <p:txBody>
          <a:bodyPr/>
          <a:lstStyle/>
          <a:p>
            <a:endParaRPr lang="cs-CZ"/>
          </a:p>
        </p:txBody>
      </p:sp>
      <p:sp>
        <p:nvSpPr>
          <p:cNvPr id="4" name="Slide Number Placeholder 3"/>
          <p:cNvSpPr>
            <a:spLocks noGrp="1"/>
          </p:cNvSpPr>
          <p:nvPr>
            <p:ph type="sldNum" sz="quarter" idx="12"/>
          </p:nvPr>
        </p:nvSpPr>
        <p:spPr/>
        <p:txBody>
          <a:bodyPr/>
          <a:lstStyle/>
          <a:p>
            <a:fld id="{B1EFBE0A-BB1B-440C-A055-961B49114432}" type="slidenum">
              <a:rPr lang="cs-CZ" smtClean="0"/>
              <a:t>‹#›</a:t>
            </a:fld>
            <a:endParaRPr lang="cs-CZ"/>
          </a:p>
        </p:txBody>
      </p:sp>
    </p:spTree>
    <p:extLst>
      <p:ext uri="{BB962C8B-B14F-4D97-AF65-F5344CB8AC3E}">
        <p14:creationId xmlns:p14="http://schemas.microsoft.com/office/powerpoint/2010/main" val="18594245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bsah s titulkem">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cs-CZ"/>
              <a:t>Kliknutím lze upravit styl.</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s-CZ"/>
              <a:t>Kliknutím lze upravit styly předlohy textu.</a:t>
            </a:r>
          </a:p>
        </p:txBody>
      </p:sp>
      <p:sp>
        <p:nvSpPr>
          <p:cNvPr id="5" name="Date Placeholder 4"/>
          <p:cNvSpPr>
            <a:spLocks noGrp="1"/>
          </p:cNvSpPr>
          <p:nvPr>
            <p:ph type="dt" sz="half" idx="10"/>
          </p:nvPr>
        </p:nvSpPr>
        <p:spPr/>
        <p:txBody>
          <a:bodyPr/>
          <a:lstStyle/>
          <a:p>
            <a:fld id="{C83FAEE4-B3F1-4B0B-94D6-DE076250D1CA}" type="datetimeFigureOut">
              <a:rPr lang="cs-CZ" smtClean="0"/>
              <a:t>03.05.19</a:t>
            </a:fld>
            <a:endParaRPr lang="cs-CZ"/>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1EFBE0A-BB1B-440C-A055-961B49114432}" type="slidenum">
              <a:rPr lang="cs-CZ" smtClean="0"/>
              <a:t>‹#›</a:t>
            </a:fld>
            <a:endParaRPr lang="cs-CZ"/>
          </a:p>
        </p:txBody>
      </p:sp>
    </p:spTree>
    <p:extLst>
      <p:ext uri="{BB962C8B-B14F-4D97-AF65-F5344CB8AC3E}">
        <p14:creationId xmlns:p14="http://schemas.microsoft.com/office/powerpoint/2010/main" val="2442365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ázek s titulkem">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cs-CZ"/>
              <a:t>Kliknutím lze upravit styl.</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cs-CZ"/>
              <a:t>Kliknutím na ikonu přidáte obrázek.</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s-CZ"/>
              <a:t>Kliknutím lze upravit styly předlohy textu.</a:t>
            </a:r>
          </a:p>
        </p:txBody>
      </p:sp>
      <p:sp>
        <p:nvSpPr>
          <p:cNvPr id="5" name="Date Placeholder 4"/>
          <p:cNvSpPr>
            <a:spLocks noGrp="1"/>
          </p:cNvSpPr>
          <p:nvPr>
            <p:ph type="dt" sz="half" idx="10"/>
          </p:nvPr>
        </p:nvSpPr>
        <p:spPr/>
        <p:txBody>
          <a:bodyPr/>
          <a:lstStyle/>
          <a:p>
            <a:fld id="{C83FAEE4-B3F1-4B0B-94D6-DE076250D1CA}" type="datetimeFigureOut">
              <a:rPr lang="cs-CZ" smtClean="0"/>
              <a:t>03.05.19</a:t>
            </a:fld>
            <a:endParaRPr lang="cs-CZ"/>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B1EFBE0A-BB1B-440C-A055-961B49114432}" type="slidenum">
              <a:rPr lang="cs-CZ" smtClean="0"/>
              <a:t>‹#›</a:t>
            </a:fld>
            <a:endParaRPr lang="cs-CZ"/>
          </a:p>
        </p:txBody>
      </p:sp>
    </p:spTree>
    <p:extLst>
      <p:ext uri="{BB962C8B-B14F-4D97-AF65-F5344CB8AC3E}">
        <p14:creationId xmlns:p14="http://schemas.microsoft.com/office/powerpoint/2010/main" val="3867531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cs-CZ"/>
              <a:t>Kliknutím lze upravit styl.</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3FAEE4-B3F1-4B0B-94D6-DE076250D1CA}" type="datetimeFigureOut">
              <a:rPr lang="cs-CZ" smtClean="0"/>
              <a:t>03.05.19</a:t>
            </a:fld>
            <a:endParaRPr lang="cs-CZ"/>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cs-CZ"/>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EFBE0A-BB1B-440C-A055-961B49114432}" type="slidenum">
              <a:rPr lang="cs-CZ" smtClean="0"/>
              <a:t>‹#›</a:t>
            </a:fld>
            <a:endParaRPr lang="cs-CZ"/>
          </a:p>
        </p:txBody>
      </p:sp>
    </p:spTree>
    <p:extLst>
      <p:ext uri="{BB962C8B-B14F-4D97-AF65-F5344CB8AC3E}">
        <p14:creationId xmlns:p14="http://schemas.microsoft.com/office/powerpoint/2010/main" val="23525491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Obrázek 11">
            <a:extLst>
              <a:ext uri="{FF2B5EF4-FFF2-40B4-BE49-F238E27FC236}">
                <a16:creationId xmlns:a16="http://schemas.microsoft.com/office/drawing/2014/main" id="{015AAFF6-EDB4-9345-ADB4-ABBEC21AA4C4}"/>
              </a:ext>
            </a:extLst>
          </p:cNvPr>
          <p:cNvPicPr>
            <a:picLocks noChangeAspect="1"/>
          </p:cNvPicPr>
          <p:nvPr/>
        </p:nvPicPr>
        <p:blipFill rotWithShape="1">
          <a:blip r:embed="rId2">
            <a:extLst>
              <a:ext uri="{28A0092B-C50C-407E-A947-70E740481C1C}">
                <a14:useLocalDpi xmlns:a14="http://schemas.microsoft.com/office/drawing/2010/main" val="0"/>
              </a:ext>
            </a:extLst>
          </a:blip>
          <a:srcRect b="1047"/>
          <a:stretch/>
        </p:blipFill>
        <p:spPr>
          <a:xfrm>
            <a:off x="0" y="777832"/>
            <a:ext cx="9153625" cy="6084979"/>
          </a:xfrm>
          <a:prstGeom prst="rect">
            <a:avLst/>
          </a:prstGeom>
        </p:spPr>
      </p:pic>
      <p:sp>
        <p:nvSpPr>
          <p:cNvPr id="5" name="Obdélník 4"/>
          <p:cNvSpPr/>
          <p:nvPr/>
        </p:nvSpPr>
        <p:spPr>
          <a:xfrm>
            <a:off x="304" y="0"/>
            <a:ext cx="9143696" cy="11188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pic>
        <p:nvPicPr>
          <p:cNvPr id="8" name="Picture 3" descr="10246316_580612732054788_894815979144983817_n.jpg"/>
          <p:cNvPicPr>
            <a:picLocks noChangeAspect="1"/>
          </p:cNvPicPr>
          <p:nvPr/>
        </p:nvPicPr>
        <p:blipFill rotWithShape="1">
          <a:blip r:embed="rId3">
            <a:extLst>
              <a:ext uri="{28A0092B-C50C-407E-A947-70E740481C1C}">
                <a14:useLocalDpi xmlns:a14="http://schemas.microsoft.com/office/drawing/2010/main" val="0"/>
              </a:ext>
            </a:extLst>
          </a:blip>
          <a:srcRect t="15939" r="7229" b="14422"/>
          <a:stretch/>
        </p:blipFill>
        <p:spPr>
          <a:xfrm>
            <a:off x="0" y="52086"/>
            <a:ext cx="4265192" cy="1020538"/>
          </a:xfrm>
          <a:prstGeom prst="rect">
            <a:avLst/>
          </a:prstGeom>
        </p:spPr>
      </p:pic>
      <p:sp>
        <p:nvSpPr>
          <p:cNvPr id="2" name="Nadpis 1"/>
          <p:cNvSpPr>
            <a:spLocks noGrp="1"/>
          </p:cNvSpPr>
          <p:nvPr>
            <p:ph type="ctrTitle"/>
          </p:nvPr>
        </p:nvSpPr>
        <p:spPr>
          <a:xfrm>
            <a:off x="9929" y="4194776"/>
            <a:ext cx="9143696" cy="2611138"/>
          </a:xfrm>
        </p:spPr>
        <p:txBody>
          <a:bodyPr>
            <a:noAutofit/>
          </a:bodyPr>
          <a:lstStyle/>
          <a:p>
            <a:r>
              <a:rPr lang="pl" b="1" dirty="0">
                <a:solidFill>
                  <a:schemeClr val="bg1"/>
                </a:solidFill>
              </a:rPr>
              <a:t>Nenechme si prodat půdu pod nohama</a:t>
            </a:r>
            <a:br>
              <a:rPr lang="pl" dirty="0"/>
            </a:br>
            <a:endParaRPr lang="cs-CZ" sz="4400" dirty="0">
              <a:solidFill>
                <a:schemeClr val="bg1"/>
              </a:solidFill>
            </a:endParaRPr>
          </a:p>
        </p:txBody>
      </p:sp>
      <p:pic>
        <p:nvPicPr>
          <p:cNvPr id="11" name="Obrázek 10">
            <a:extLst>
              <a:ext uri="{FF2B5EF4-FFF2-40B4-BE49-F238E27FC236}">
                <a16:creationId xmlns:a16="http://schemas.microsoft.com/office/drawing/2014/main" id="{13428994-6744-314F-8581-94F9405B3F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6750" y="0"/>
            <a:ext cx="854786" cy="1263230"/>
          </a:xfrm>
          <a:prstGeom prst="rect">
            <a:avLst/>
          </a:prstGeom>
        </p:spPr>
      </p:pic>
      <p:sp>
        <p:nvSpPr>
          <p:cNvPr id="15" name="TextovéPole 14">
            <a:extLst>
              <a:ext uri="{FF2B5EF4-FFF2-40B4-BE49-F238E27FC236}">
                <a16:creationId xmlns:a16="http://schemas.microsoft.com/office/drawing/2014/main" id="{6D50495A-AD54-244E-ABE1-DCE94F5A9042}"/>
              </a:ext>
            </a:extLst>
          </p:cNvPr>
          <p:cNvSpPr txBox="1"/>
          <p:nvPr/>
        </p:nvSpPr>
        <p:spPr>
          <a:xfrm rot="16200000">
            <a:off x="-763330" y="1750487"/>
            <a:ext cx="1838906" cy="292388"/>
          </a:xfrm>
          <a:prstGeom prst="rect">
            <a:avLst/>
          </a:prstGeom>
          <a:noFill/>
        </p:spPr>
        <p:txBody>
          <a:bodyPr vert="horz" wrap="square" rtlCol="0">
            <a:spAutoFit/>
          </a:bodyPr>
          <a:lstStyle/>
          <a:p>
            <a:r>
              <a:rPr lang="cs-CZ" sz="1300" b="1" dirty="0">
                <a:solidFill>
                  <a:schemeClr val="bg1"/>
                </a:solidFill>
              </a:rPr>
              <a:t>Foto: Kevin V. Ton</a:t>
            </a:r>
            <a:endParaRPr lang="cs-CZ" sz="1300" dirty="0">
              <a:solidFill>
                <a:schemeClr val="bg1"/>
              </a:solidFill>
            </a:endParaRPr>
          </a:p>
        </p:txBody>
      </p:sp>
    </p:spTree>
    <p:extLst>
      <p:ext uri="{BB962C8B-B14F-4D97-AF65-F5344CB8AC3E}">
        <p14:creationId xmlns:p14="http://schemas.microsoft.com/office/powerpoint/2010/main" val="12026073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délník 9"/>
          <p:cNvSpPr/>
          <p:nvPr/>
        </p:nvSpPr>
        <p:spPr>
          <a:xfrm>
            <a:off x="304" y="0"/>
            <a:ext cx="9143696" cy="8373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4" name="Nadpis 1"/>
          <p:cNvSpPr txBox="1">
            <a:spLocks/>
          </p:cNvSpPr>
          <p:nvPr/>
        </p:nvSpPr>
        <p:spPr>
          <a:xfrm>
            <a:off x="9144" y="-120518"/>
            <a:ext cx="9171432" cy="86490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cs-CZ" sz="4000" b="1" dirty="0">
                <a:solidFill>
                  <a:schemeClr val="bg1"/>
                </a:solidFill>
              </a:rPr>
              <a:t>Co znamená A2L?</a:t>
            </a:r>
          </a:p>
        </p:txBody>
      </p:sp>
      <p:sp>
        <p:nvSpPr>
          <p:cNvPr id="15" name="TextovéPole 14"/>
          <p:cNvSpPr txBox="1"/>
          <p:nvPr/>
        </p:nvSpPr>
        <p:spPr>
          <a:xfrm>
            <a:off x="6862330" y="6560414"/>
            <a:ext cx="1838906" cy="292388"/>
          </a:xfrm>
          <a:prstGeom prst="rect">
            <a:avLst/>
          </a:prstGeom>
          <a:noFill/>
        </p:spPr>
        <p:txBody>
          <a:bodyPr vert="horz" wrap="square" rtlCol="0">
            <a:spAutoFit/>
          </a:bodyPr>
          <a:lstStyle/>
          <a:p>
            <a:r>
              <a:rPr lang="cs-CZ" sz="1300" b="1" dirty="0">
                <a:solidFill>
                  <a:schemeClr val="bg1"/>
                </a:solidFill>
              </a:rPr>
              <a:t>Foto: Kevin V. Ton</a:t>
            </a:r>
            <a:endParaRPr lang="cs-CZ" sz="1300" dirty="0">
              <a:solidFill>
                <a:schemeClr val="bg1"/>
              </a:solidFill>
            </a:endParaRPr>
          </a:p>
        </p:txBody>
      </p:sp>
      <p:pic>
        <p:nvPicPr>
          <p:cNvPr id="6" name="Picture 3" descr="Screen Shot 2015-04-26 at 2.08.12 PM.png">
            <a:extLst>
              <a:ext uri="{FF2B5EF4-FFF2-40B4-BE49-F238E27FC236}">
                <a16:creationId xmlns:a16="http://schemas.microsoft.com/office/drawing/2014/main" id="{E9668267-D9F5-024E-B4B6-56A76B8E3B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736" y="877308"/>
            <a:ext cx="8318500" cy="5829300"/>
          </a:xfrm>
          <a:prstGeom prst="rect">
            <a:avLst/>
          </a:prstGeom>
        </p:spPr>
      </p:pic>
    </p:spTree>
    <p:extLst>
      <p:ext uri="{BB962C8B-B14F-4D97-AF65-F5344CB8AC3E}">
        <p14:creationId xmlns:p14="http://schemas.microsoft.com/office/powerpoint/2010/main" val="3036126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délník 9"/>
          <p:cNvSpPr/>
          <p:nvPr/>
        </p:nvSpPr>
        <p:spPr>
          <a:xfrm>
            <a:off x="304" y="0"/>
            <a:ext cx="9143696" cy="8373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4" name="Nadpis 1"/>
          <p:cNvSpPr txBox="1">
            <a:spLocks/>
          </p:cNvSpPr>
          <p:nvPr/>
        </p:nvSpPr>
        <p:spPr>
          <a:xfrm>
            <a:off x="9144" y="-120518"/>
            <a:ext cx="9171432" cy="86490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cs-CZ" sz="4000" b="1" dirty="0">
                <a:solidFill>
                  <a:schemeClr val="bg1"/>
                </a:solidFill>
              </a:rPr>
              <a:t>Co znamená A2L?</a:t>
            </a:r>
          </a:p>
        </p:txBody>
      </p:sp>
      <p:sp>
        <p:nvSpPr>
          <p:cNvPr id="15" name="TextovéPole 14"/>
          <p:cNvSpPr txBox="1"/>
          <p:nvPr/>
        </p:nvSpPr>
        <p:spPr>
          <a:xfrm>
            <a:off x="6862330" y="6560414"/>
            <a:ext cx="1838906" cy="292388"/>
          </a:xfrm>
          <a:prstGeom prst="rect">
            <a:avLst/>
          </a:prstGeom>
          <a:noFill/>
        </p:spPr>
        <p:txBody>
          <a:bodyPr vert="horz" wrap="square" rtlCol="0">
            <a:spAutoFit/>
          </a:bodyPr>
          <a:lstStyle/>
          <a:p>
            <a:r>
              <a:rPr lang="cs-CZ" sz="1300" b="1" dirty="0">
                <a:solidFill>
                  <a:schemeClr val="bg1"/>
                </a:solidFill>
              </a:rPr>
              <a:t>Foto: Kevin V. Ton</a:t>
            </a:r>
            <a:endParaRPr lang="cs-CZ" sz="1300" dirty="0">
              <a:solidFill>
                <a:schemeClr val="bg1"/>
              </a:solidFill>
            </a:endParaRPr>
          </a:p>
        </p:txBody>
      </p:sp>
      <p:pic>
        <p:nvPicPr>
          <p:cNvPr id="7" name="Picture 4" descr="Screen Shot 2015-04-26 at 2.08.24 PM.png">
            <a:extLst>
              <a:ext uri="{FF2B5EF4-FFF2-40B4-BE49-F238E27FC236}">
                <a16:creationId xmlns:a16="http://schemas.microsoft.com/office/drawing/2014/main" id="{E71E3CAD-E5FE-744D-9AEB-D8B459E551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00" y="864905"/>
            <a:ext cx="8331200" cy="5816600"/>
          </a:xfrm>
          <a:prstGeom prst="rect">
            <a:avLst/>
          </a:prstGeom>
        </p:spPr>
      </p:pic>
    </p:spTree>
    <p:extLst>
      <p:ext uri="{BB962C8B-B14F-4D97-AF65-F5344CB8AC3E}">
        <p14:creationId xmlns:p14="http://schemas.microsoft.com/office/powerpoint/2010/main" val="2993511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délník 9"/>
          <p:cNvSpPr/>
          <p:nvPr/>
        </p:nvSpPr>
        <p:spPr>
          <a:xfrm>
            <a:off x="304" y="0"/>
            <a:ext cx="9143696" cy="8373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4" name="Nadpis 1"/>
          <p:cNvSpPr txBox="1">
            <a:spLocks/>
          </p:cNvSpPr>
          <p:nvPr/>
        </p:nvSpPr>
        <p:spPr>
          <a:xfrm>
            <a:off x="9144" y="-120518"/>
            <a:ext cx="9171432" cy="86490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cs-CZ" sz="4000" b="1" dirty="0">
                <a:solidFill>
                  <a:schemeClr val="bg1"/>
                </a:solidFill>
              </a:rPr>
              <a:t>Co znamená A2L?</a:t>
            </a:r>
          </a:p>
        </p:txBody>
      </p:sp>
      <p:sp>
        <p:nvSpPr>
          <p:cNvPr id="15" name="TextovéPole 14"/>
          <p:cNvSpPr txBox="1"/>
          <p:nvPr/>
        </p:nvSpPr>
        <p:spPr>
          <a:xfrm>
            <a:off x="6862330" y="6560414"/>
            <a:ext cx="1838906" cy="292388"/>
          </a:xfrm>
          <a:prstGeom prst="rect">
            <a:avLst/>
          </a:prstGeom>
          <a:noFill/>
        </p:spPr>
        <p:txBody>
          <a:bodyPr vert="horz" wrap="square" rtlCol="0">
            <a:spAutoFit/>
          </a:bodyPr>
          <a:lstStyle/>
          <a:p>
            <a:r>
              <a:rPr lang="cs-CZ" sz="1300" b="1" dirty="0">
                <a:solidFill>
                  <a:schemeClr val="bg1"/>
                </a:solidFill>
              </a:rPr>
              <a:t>Foto: Kevin V. Ton</a:t>
            </a:r>
            <a:endParaRPr lang="cs-CZ" sz="1300" dirty="0">
              <a:solidFill>
                <a:schemeClr val="bg1"/>
              </a:solidFill>
            </a:endParaRPr>
          </a:p>
        </p:txBody>
      </p:sp>
      <p:pic>
        <p:nvPicPr>
          <p:cNvPr id="6" name="Picture 3" descr="Screen Shot 2015-04-26 at 2.08.37 PM.png">
            <a:extLst>
              <a:ext uri="{FF2B5EF4-FFF2-40B4-BE49-F238E27FC236}">
                <a16:creationId xmlns:a16="http://schemas.microsoft.com/office/drawing/2014/main" id="{C8C9C897-FC9E-B845-9B48-0B97917DC8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350" y="928108"/>
            <a:ext cx="8369300" cy="5778500"/>
          </a:xfrm>
          <a:prstGeom prst="rect">
            <a:avLst/>
          </a:prstGeom>
        </p:spPr>
      </p:pic>
    </p:spTree>
    <p:extLst>
      <p:ext uri="{BB962C8B-B14F-4D97-AF65-F5344CB8AC3E}">
        <p14:creationId xmlns:p14="http://schemas.microsoft.com/office/powerpoint/2010/main" val="4140258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délník 9"/>
          <p:cNvSpPr/>
          <p:nvPr/>
        </p:nvSpPr>
        <p:spPr>
          <a:xfrm>
            <a:off x="304" y="0"/>
            <a:ext cx="9143696" cy="8373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4" name="Nadpis 1"/>
          <p:cNvSpPr txBox="1">
            <a:spLocks/>
          </p:cNvSpPr>
          <p:nvPr/>
        </p:nvSpPr>
        <p:spPr>
          <a:xfrm>
            <a:off x="9144" y="-120518"/>
            <a:ext cx="9171432" cy="86490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cs-CZ" sz="4000" b="1" dirty="0">
                <a:solidFill>
                  <a:schemeClr val="bg1"/>
                </a:solidFill>
              </a:rPr>
              <a:t>Co znamená A2L?</a:t>
            </a:r>
          </a:p>
        </p:txBody>
      </p:sp>
      <p:sp>
        <p:nvSpPr>
          <p:cNvPr id="15" name="TextovéPole 14"/>
          <p:cNvSpPr txBox="1"/>
          <p:nvPr/>
        </p:nvSpPr>
        <p:spPr>
          <a:xfrm>
            <a:off x="6862330" y="6560414"/>
            <a:ext cx="1838906" cy="292388"/>
          </a:xfrm>
          <a:prstGeom prst="rect">
            <a:avLst/>
          </a:prstGeom>
          <a:noFill/>
        </p:spPr>
        <p:txBody>
          <a:bodyPr vert="horz" wrap="square" rtlCol="0">
            <a:spAutoFit/>
          </a:bodyPr>
          <a:lstStyle/>
          <a:p>
            <a:r>
              <a:rPr lang="cs-CZ" sz="1300" b="1" dirty="0">
                <a:solidFill>
                  <a:schemeClr val="bg1"/>
                </a:solidFill>
              </a:rPr>
              <a:t>Foto: Kevin V. Ton</a:t>
            </a:r>
            <a:endParaRPr lang="cs-CZ" sz="1300" dirty="0">
              <a:solidFill>
                <a:schemeClr val="bg1"/>
              </a:solidFill>
            </a:endParaRPr>
          </a:p>
        </p:txBody>
      </p:sp>
      <p:pic>
        <p:nvPicPr>
          <p:cNvPr id="7" name="Picture 4" descr="Screen Shot 2015-04-26 at 2.08.44 PM.png">
            <a:extLst>
              <a:ext uri="{FF2B5EF4-FFF2-40B4-BE49-F238E27FC236}">
                <a16:creationId xmlns:a16="http://schemas.microsoft.com/office/drawing/2014/main" id="{03E65D5C-B812-1343-9460-BB0FB014D5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736" y="864905"/>
            <a:ext cx="8318500" cy="5778500"/>
          </a:xfrm>
          <a:prstGeom prst="rect">
            <a:avLst/>
          </a:prstGeom>
        </p:spPr>
      </p:pic>
    </p:spTree>
    <p:extLst>
      <p:ext uri="{BB962C8B-B14F-4D97-AF65-F5344CB8AC3E}">
        <p14:creationId xmlns:p14="http://schemas.microsoft.com/office/powerpoint/2010/main" val="1712410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délník 9"/>
          <p:cNvSpPr/>
          <p:nvPr/>
        </p:nvSpPr>
        <p:spPr>
          <a:xfrm>
            <a:off x="-63435" y="4616"/>
            <a:ext cx="9143696" cy="8373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4" name="Nadpis 1"/>
          <p:cNvSpPr txBox="1">
            <a:spLocks/>
          </p:cNvSpPr>
          <p:nvPr/>
        </p:nvSpPr>
        <p:spPr>
          <a:xfrm>
            <a:off x="9144" y="-120518"/>
            <a:ext cx="9171432" cy="86490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cs-CZ" sz="4000" b="1" dirty="0">
                <a:solidFill>
                  <a:schemeClr val="bg1"/>
                </a:solidFill>
              </a:rPr>
              <a:t>Jaká je realita A2L v Evropě?</a:t>
            </a:r>
          </a:p>
        </p:txBody>
      </p:sp>
      <p:sp>
        <p:nvSpPr>
          <p:cNvPr id="15" name="TextovéPole 14"/>
          <p:cNvSpPr txBox="1"/>
          <p:nvPr/>
        </p:nvSpPr>
        <p:spPr>
          <a:xfrm>
            <a:off x="6862330" y="6560414"/>
            <a:ext cx="1838906" cy="292388"/>
          </a:xfrm>
          <a:prstGeom prst="rect">
            <a:avLst/>
          </a:prstGeom>
          <a:noFill/>
        </p:spPr>
        <p:txBody>
          <a:bodyPr vert="horz" wrap="square" rtlCol="0">
            <a:spAutoFit/>
          </a:bodyPr>
          <a:lstStyle/>
          <a:p>
            <a:r>
              <a:rPr lang="cs-CZ" sz="1300" b="1" dirty="0">
                <a:solidFill>
                  <a:schemeClr val="bg1"/>
                </a:solidFill>
              </a:rPr>
              <a:t>Foto: Kevin V. Ton</a:t>
            </a:r>
            <a:endParaRPr lang="cs-CZ" sz="1300" dirty="0">
              <a:solidFill>
                <a:schemeClr val="bg1"/>
              </a:solidFill>
            </a:endParaRPr>
          </a:p>
        </p:txBody>
      </p:sp>
      <p:pic>
        <p:nvPicPr>
          <p:cNvPr id="6" name="Picture 1" descr="5_ATL_infoCZE_low-res1.jpg">
            <a:extLst>
              <a:ext uri="{FF2B5EF4-FFF2-40B4-BE49-F238E27FC236}">
                <a16:creationId xmlns:a16="http://schemas.microsoft.com/office/drawing/2014/main" id="{67F3F1FE-C9C9-B548-8CF6-95AB81861A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39" y="842014"/>
            <a:ext cx="9016522" cy="6015986"/>
          </a:xfrm>
          <a:prstGeom prst="rect">
            <a:avLst/>
          </a:prstGeom>
        </p:spPr>
      </p:pic>
    </p:spTree>
    <p:extLst>
      <p:ext uri="{BB962C8B-B14F-4D97-AF65-F5344CB8AC3E}">
        <p14:creationId xmlns:p14="http://schemas.microsoft.com/office/powerpoint/2010/main" val="3090505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 descr="6_ATL_infoCZE_low-res1.jpg">
            <a:extLst>
              <a:ext uri="{FF2B5EF4-FFF2-40B4-BE49-F238E27FC236}">
                <a16:creationId xmlns:a16="http://schemas.microsoft.com/office/drawing/2014/main" id="{69D9EDD1-30B7-0543-B775-6799DB2137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60" y="776464"/>
            <a:ext cx="9027280" cy="6081536"/>
          </a:xfrm>
          <a:prstGeom prst="rect">
            <a:avLst/>
          </a:prstGeom>
        </p:spPr>
      </p:pic>
      <p:sp>
        <p:nvSpPr>
          <p:cNvPr id="10" name="Obdélník 9"/>
          <p:cNvSpPr/>
          <p:nvPr/>
        </p:nvSpPr>
        <p:spPr>
          <a:xfrm>
            <a:off x="304" y="0"/>
            <a:ext cx="9143696" cy="8373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4" name="Nadpis 1"/>
          <p:cNvSpPr txBox="1">
            <a:spLocks/>
          </p:cNvSpPr>
          <p:nvPr/>
        </p:nvSpPr>
        <p:spPr>
          <a:xfrm>
            <a:off x="9144" y="-120518"/>
            <a:ext cx="9171432" cy="86490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cs-CZ" sz="4000" b="1" dirty="0">
                <a:solidFill>
                  <a:schemeClr val="bg1"/>
                </a:solidFill>
              </a:rPr>
              <a:t>Jaká je realita A2L v Evropě?</a:t>
            </a:r>
          </a:p>
        </p:txBody>
      </p:sp>
      <p:sp>
        <p:nvSpPr>
          <p:cNvPr id="15" name="TextovéPole 14"/>
          <p:cNvSpPr txBox="1"/>
          <p:nvPr/>
        </p:nvSpPr>
        <p:spPr>
          <a:xfrm>
            <a:off x="6862330" y="6560414"/>
            <a:ext cx="1838906" cy="292388"/>
          </a:xfrm>
          <a:prstGeom prst="rect">
            <a:avLst/>
          </a:prstGeom>
          <a:noFill/>
        </p:spPr>
        <p:txBody>
          <a:bodyPr vert="horz" wrap="square" rtlCol="0">
            <a:spAutoFit/>
          </a:bodyPr>
          <a:lstStyle/>
          <a:p>
            <a:r>
              <a:rPr lang="cs-CZ" sz="1300" b="1" dirty="0">
                <a:solidFill>
                  <a:schemeClr val="bg1"/>
                </a:solidFill>
              </a:rPr>
              <a:t>Foto: Kevin V. Ton</a:t>
            </a:r>
            <a:endParaRPr lang="cs-CZ" sz="1300" dirty="0">
              <a:solidFill>
                <a:schemeClr val="bg1"/>
              </a:solidFill>
            </a:endParaRPr>
          </a:p>
        </p:txBody>
      </p:sp>
    </p:spTree>
    <p:extLst>
      <p:ext uri="{BB962C8B-B14F-4D97-AF65-F5344CB8AC3E}">
        <p14:creationId xmlns:p14="http://schemas.microsoft.com/office/powerpoint/2010/main" val="1677508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descr="vybrane_bloky-combo_small.jpg">
            <a:extLst>
              <a:ext uri="{FF2B5EF4-FFF2-40B4-BE49-F238E27FC236}">
                <a16:creationId xmlns:a16="http://schemas.microsoft.com/office/drawing/2014/main" id="{9FE90333-9273-474F-A6A9-372CB50E6084}"/>
              </a:ext>
            </a:extLst>
          </p:cNvPr>
          <p:cNvPicPr>
            <a:picLocks noChangeAspect="1"/>
          </p:cNvPicPr>
          <p:nvPr/>
        </p:nvPicPr>
        <p:blipFill>
          <a:blip r:embed="rId3">
            <a:extLst>
              <a:ext uri="{28A0092B-C50C-407E-A947-70E740481C1C}">
                <a14:useLocalDpi xmlns:a14="http://schemas.microsoft.com/office/drawing/2010/main" val="0"/>
              </a:ext>
            </a:extLst>
          </a:blip>
          <a:srcRect t="12574" b="12574"/>
          <a:stretch>
            <a:fillRect/>
          </a:stretch>
        </p:blipFill>
        <p:spPr>
          <a:xfrm>
            <a:off x="628650" y="2209076"/>
            <a:ext cx="7886700" cy="4351338"/>
          </a:xfrm>
          <a:prstGeom prst="rect">
            <a:avLst/>
          </a:prstGeom>
        </p:spPr>
      </p:pic>
      <p:sp>
        <p:nvSpPr>
          <p:cNvPr id="10" name="Obdélník 9"/>
          <p:cNvSpPr/>
          <p:nvPr/>
        </p:nvSpPr>
        <p:spPr>
          <a:xfrm>
            <a:off x="304" y="0"/>
            <a:ext cx="9143696" cy="8373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4" name="Nadpis 1"/>
          <p:cNvSpPr txBox="1">
            <a:spLocks/>
          </p:cNvSpPr>
          <p:nvPr/>
        </p:nvSpPr>
        <p:spPr>
          <a:xfrm>
            <a:off x="9144" y="-120518"/>
            <a:ext cx="9171432" cy="86490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cs-CZ" sz="4000" b="1" dirty="0">
                <a:solidFill>
                  <a:schemeClr val="bg1"/>
                </a:solidFill>
              </a:rPr>
              <a:t>FRP uprostřed Evropy</a:t>
            </a:r>
          </a:p>
        </p:txBody>
      </p:sp>
      <p:sp>
        <p:nvSpPr>
          <p:cNvPr id="15" name="TextovéPole 14"/>
          <p:cNvSpPr txBox="1"/>
          <p:nvPr/>
        </p:nvSpPr>
        <p:spPr>
          <a:xfrm>
            <a:off x="6862330" y="6560414"/>
            <a:ext cx="1838906" cy="292388"/>
          </a:xfrm>
          <a:prstGeom prst="rect">
            <a:avLst/>
          </a:prstGeom>
          <a:noFill/>
        </p:spPr>
        <p:txBody>
          <a:bodyPr vert="horz" wrap="square" rtlCol="0">
            <a:spAutoFit/>
          </a:bodyPr>
          <a:lstStyle/>
          <a:p>
            <a:r>
              <a:rPr lang="cs-CZ" sz="1300" b="1" dirty="0">
                <a:solidFill>
                  <a:schemeClr val="bg1"/>
                </a:solidFill>
              </a:rPr>
              <a:t>Foto: Kevin V. Ton</a:t>
            </a:r>
            <a:endParaRPr lang="cs-CZ" sz="1300" dirty="0">
              <a:solidFill>
                <a:schemeClr val="bg1"/>
              </a:solidFill>
            </a:endParaRPr>
          </a:p>
        </p:txBody>
      </p:sp>
      <p:sp>
        <p:nvSpPr>
          <p:cNvPr id="2" name="Obdélník 1">
            <a:extLst>
              <a:ext uri="{FF2B5EF4-FFF2-40B4-BE49-F238E27FC236}">
                <a16:creationId xmlns:a16="http://schemas.microsoft.com/office/drawing/2014/main" id="{49264FA9-B96C-9349-A0F3-99C1B415A058}"/>
              </a:ext>
            </a:extLst>
          </p:cNvPr>
          <p:cNvSpPr/>
          <p:nvPr/>
        </p:nvSpPr>
        <p:spPr>
          <a:xfrm>
            <a:off x="814551" y="1180157"/>
            <a:ext cx="6836979" cy="646331"/>
          </a:xfrm>
          <a:prstGeom prst="rect">
            <a:avLst/>
          </a:prstGeom>
        </p:spPr>
        <p:txBody>
          <a:bodyPr wrap="square">
            <a:spAutoFit/>
          </a:bodyPr>
          <a:lstStyle/>
          <a:p>
            <a:r>
              <a:rPr lang="en-US" dirty="0"/>
              <a:t>Farmland Rental Paradox </a:t>
            </a:r>
          </a:p>
          <a:p>
            <a:r>
              <a:rPr lang="en-US" dirty="0" err="1"/>
              <a:t>Jak</a:t>
            </a:r>
            <a:r>
              <a:rPr lang="en-US" dirty="0"/>
              <a:t> </a:t>
            </a:r>
            <a:r>
              <a:rPr lang="en-US" dirty="0" err="1"/>
              <a:t>vypadá</a:t>
            </a:r>
            <a:r>
              <a:rPr lang="en-US" dirty="0"/>
              <a:t> </a:t>
            </a:r>
            <a:r>
              <a:rPr lang="en-US" dirty="0" err="1"/>
              <a:t>obhospodařovaný</a:t>
            </a:r>
            <a:r>
              <a:rPr lang="en-US" dirty="0"/>
              <a:t> </a:t>
            </a:r>
            <a:r>
              <a:rPr lang="en-US" dirty="0" err="1"/>
              <a:t>půdní</a:t>
            </a:r>
            <a:r>
              <a:rPr lang="en-US" dirty="0"/>
              <a:t> </a:t>
            </a:r>
            <a:r>
              <a:rPr lang="en-US" dirty="0" err="1"/>
              <a:t>blok</a:t>
            </a:r>
            <a:r>
              <a:rPr lang="en-US" dirty="0"/>
              <a:t> &amp; </a:t>
            </a:r>
            <a:r>
              <a:rPr lang="en-US" dirty="0" err="1"/>
              <a:t>vlastnické</a:t>
            </a:r>
            <a:r>
              <a:rPr lang="en-US" dirty="0"/>
              <a:t> </a:t>
            </a:r>
            <a:r>
              <a:rPr lang="en-US" dirty="0" err="1"/>
              <a:t>parcely</a:t>
            </a:r>
            <a:r>
              <a:rPr lang="en-US" dirty="0"/>
              <a:t> v ČR?</a:t>
            </a:r>
            <a:endParaRPr lang="cs-CZ" dirty="0"/>
          </a:p>
        </p:txBody>
      </p:sp>
      <p:sp>
        <p:nvSpPr>
          <p:cNvPr id="3" name="TextovéPole 2">
            <a:extLst>
              <a:ext uri="{FF2B5EF4-FFF2-40B4-BE49-F238E27FC236}">
                <a16:creationId xmlns:a16="http://schemas.microsoft.com/office/drawing/2014/main" id="{702C07FF-1F5A-8E43-B4E5-40647B61503A}"/>
              </a:ext>
            </a:extLst>
          </p:cNvPr>
          <p:cNvSpPr txBox="1"/>
          <p:nvPr/>
        </p:nvSpPr>
        <p:spPr>
          <a:xfrm>
            <a:off x="4813738" y="6328903"/>
            <a:ext cx="3531475" cy="276999"/>
          </a:xfrm>
          <a:prstGeom prst="rect">
            <a:avLst/>
          </a:prstGeom>
          <a:noFill/>
        </p:spPr>
        <p:txBody>
          <a:bodyPr wrap="square" rtlCol="0">
            <a:spAutoFit/>
          </a:bodyPr>
          <a:lstStyle/>
          <a:p>
            <a:r>
              <a:rPr lang="cs-CZ" sz="1200" dirty="0"/>
              <a:t>zdroj: V. Janovská, výzkum FRP při FŽP, ČZU</a:t>
            </a:r>
          </a:p>
        </p:txBody>
      </p:sp>
    </p:spTree>
    <p:extLst>
      <p:ext uri="{BB962C8B-B14F-4D97-AF65-F5344CB8AC3E}">
        <p14:creationId xmlns:p14="http://schemas.microsoft.com/office/powerpoint/2010/main" val="278176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 descr="11_ATL_infoCZE_low-res2.jpg">
            <a:extLst>
              <a:ext uri="{FF2B5EF4-FFF2-40B4-BE49-F238E27FC236}">
                <a16:creationId xmlns:a16="http://schemas.microsoft.com/office/drawing/2014/main" id="{E06FE11C-A38C-CD49-9A28-6B119BF32E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88" y="770304"/>
            <a:ext cx="9036424" cy="6087696"/>
          </a:xfrm>
          <a:prstGeom prst="rect">
            <a:avLst/>
          </a:prstGeom>
        </p:spPr>
      </p:pic>
      <p:sp>
        <p:nvSpPr>
          <p:cNvPr id="10" name="Obdélník 9"/>
          <p:cNvSpPr/>
          <p:nvPr/>
        </p:nvSpPr>
        <p:spPr>
          <a:xfrm>
            <a:off x="304" y="0"/>
            <a:ext cx="9143696" cy="8373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4" name="Nadpis 1"/>
          <p:cNvSpPr txBox="1">
            <a:spLocks/>
          </p:cNvSpPr>
          <p:nvPr/>
        </p:nvSpPr>
        <p:spPr>
          <a:xfrm>
            <a:off x="9144" y="-120518"/>
            <a:ext cx="9171432" cy="86490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cs-CZ" sz="4000" b="1" dirty="0">
                <a:solidFill>
                  <a:schemeClr val="bg1"/>
                </a:solidFill>
              </a:rPr>
              <a:t>A2L a růst cen v Evropě</a:t>
            </a:r>
          </a:p>
        </p:txBody>
      </p:sp>
      <p:sp>
        <p:nvSpPr>
          <p:cNvPr id="15" name="TextovéPole 14"/>
          <p:cNvSpPr txBox="1"/>
          <p:nvPr/>
        </p:nvSpPr>
        <p:spPr>
          <a:xfrm>
            <a:off x="6862330" y="6560414"/>
            <a:ext cx="1838906" cy="292388"/>
          </a:xfrm>
          <a:prstGeom prst="rect">
            <a:avLst/>
          </a:prstGeom>
          <a:noFill/>
        </p:spPr>
        <p:txBody>
          <a:bodyPr vert="horz" wrap="square" rtlCol="0">
            <a:spAutoFit/>
          </a:bodyPr>
          <a:lstStyle/>
          <a:p>
            <a:r>
              <a:rPr lang="cs-CZ" sz="1300" b="1" dirty="0">
                <a:solidFill>
                  <a:schemeClr val="bg1"/>
                </a:solidFill>
              </a:rPr>
              <a:t>Foto: Kevin V. Ton</a:t>
            </a:r>
            <a:endParaRPr lang="cs-CZ" sz="1300" dirty="0">
              <a:solidFill>
                <a:schemeClr val="bg1"/>
              </a:solidFill>
            </a:endParaRPr>
          </a:p>
        </p:txBody>
      </p:sp>
    </p:spTree>
    <p:extLst>
      <p:ext uri="{BB962C8B-B14F-4D97-AF65-F5344CB8AC3E}">
        <p14:creationId xmlns:p14="http://schemas.microsoft.com/office/powerpoint/2010/main" val="28775042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 descr="9_ATL_infoCZE_low-res2.jpg">
            <a:extLst>
              <a:ext uri="{FF2B5EF4-FFF2-40B4-BE49-F238E27FC236}">
                <a16:creationId xmlns:a16="http://schemas.microsoft.com/office/drawing/2014/main" id="{7F34B563-4C50-0441-8477-AC056669E0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 y="785761"/>
            <a:ext cx="9005764" cy="6067041"/>
          </a:xfrm>
          <a:prstGeom prst="rect">
            <a:avLst/>
          </a:prstGeom>
        </p:spPr>
      </p:pic>
      <p:sp>
        <p:nvSpPr>
          <p:cNvPr id="10" name="Obdélník 9"/>
          <p:cNvSpPr/>
          <p:nvPr/>
        </p:nvSpPr>
        <p:spPr>
          <a:xfrm>
            <a:off x="304" y="0"/>
            <a:ext cx="9143696" cy="8373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4" name="Nadpis 1"/>
          <p:cNvSpPr txBox="1">
            <a:spLocks/>
          </p:cNvSpPr>
          <p:nvPr/>
        </p:nvSpPr>
        <p:spPr>
          <a:xfrm>
            <a:off x="9144" y="-120518"/>
            <a:ext cx="9171432" cy="86490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cs-CZ" sz="4000" b="1" dirty="0">
                <a:solidFill>
                  <a:schemeClr val="bg1"/>
                </a:solidFill>
              </a:rPr>
              <a:t>Spekulace a A2L v Evropě</a:t>
            </a:r>
          </a:p>
        </p:txBody>
      </p:sp>
      <p:sp>
        <p:nvSpPr>
          <p:cNvPr id="15" name="TextovéPole 14"/>
          <p:cNvSpPr txBox="1"/>
          <p:nvPr/>
        </p:nvSpPr>
        <p:spPr>
          <a:xfrm>
            <a:off x="6862330" y="6560414"/>
            <a:ext cx="1838906" cy="292388"/>
          </a:xfrm>
          <a:prstGeom prst="rect">
            <a:avLst/>
          </a:prstGeom>
          <a:noFill/>
        </p:spPr>
        <p:txBody>
          <a:bodyPr vert="horz" wrap="square" rtlCol="0">
            <a:spAutoFit/>
          </a:bodyPr>
          <a:lstStyle/>
          <a:p>
            <a:r>
              <a:rPr lang="cs-CZ" sz="1300" b="1" dirty="0">
                <a:solidFill>
                  <a:schemeClr val="bg1"/>
                </a:solidFill>
              </a:rPr>
              <a:t>Foto: Kevin V. Ton</a:t>
            </a:r>
            <a:endParaRPr lang="cs-CZ" sz="1300" dirty="0">
              <a:solidFill>
                <a:schemeClr val="bg1"/>
              </a:solidFill>
            </a:endParaRPr>
          </a:p>
        </p:txBody>
      </p:sp>
    </p:spTree>
    <p:extLst>
      <p:ext uri="{BB962C8B-B14F-4D97-AF65-F5344CB8AC3E}">
        <p14:creationId xmlns:p14="http://schemas.microsoft.com/office/powerpoint/2010/main" val="2022702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 descr="10_ATL_infoCZE_low-res2.jpg">
            <a:extLst>
              <a:ext uri="{FF2B5EF4-FFF2-40B4-BE49-F238E27FC236}">
                <a16:creationId xmlns:a16="http://schemas.microsoft.com/office/drawing/2014/main" id="{38C58649-B6B0-0A48-899A-7F3FAEDEF9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057" y="837398"/>
            <a:ext cx="8939605" cy="6022470"/>
          </a:xfrm>
          <a:prstGeom prst="rect">
            <a:avLst/>
          </a:prstGeom>
        </p:spPr>
      </p:pic>
      <p:sp>
        <p:nvSpPr>
          <p:cNvPr id="10" name="Obdélník 9"/>
          <p:cNvSpPr/>
          <p:nvPr/>
        </p:nvSpPr>
        <p:spPr>
          <a:xfrm>
            <a:off x="304" y="0"/>
            <a:ext cx="9143696" cy="8373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4" name="Nadpis 1"/>
          <p:cNvSpPr txBox="1">
            <a:spLocks/>
          </p:cNvSpPr>
          <p:nvPr/>
        </p:nvSpPr>
        <p:spPr>
          <a:xfrm>
            <a:off x="9144" y="-120518"/>
            <a:ext cx="9171432" cy="86490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cs-CZ" sz="4000" b="1" dirty="0">
                <a:solidFill>
                  <a:schemeClr val="bg1"/>
                </a:solidFill>
              </a:rPr>
              <a:t>Jaká je realita A2L v Evropě?</a:t>
            </a:r>
          </a:p>
        </p:txBody>
      </p:sp>
      <p:sp>
        <p:nvSpPr>
          <p:cNvPr id="15" name="TextovéPole 14"/>
          <p:cNvSpPr txBox="1"/>
          <p:nvPr/>
        </p:nvSpPr>
        <p:spPr>
          <a:xfrm>
            <a:off x="6862330" y="6560414"/>
            <a:ext cx="1838906" cy="292388"/>
          </a:xfrm>
          <a:prstGeom prst="rect">
            <a:avLst/>
          </a:prstGeom>
          <a:noFill/>
        </p:spPr>
        <p:txBody>
          <a:bodyPr vert="horz" wrap="square" rtlCol="0">
            <a:spAutoFit/>
          </a:bodyPr>
          <a:lstStyle/>
          <a:p>
            <a:r>
              <a:rPr lang="cs-CZ" sz="1300" b="1" dirty="0">
                <a:solidFill>
                  <a:schemeClr val="bg1"/>
                </a:solidFill>
              </a:rPr>
              <a:t>Foto: Kevin V. Ton</a:t>
            </a:r>
            <a:endParaRPr lang="cs-CZ" sz="1300" dirty="0">
              <a:solidFill>
                <a:schemeClr val="bg1"/>
              </a:solidFill>
            </a:endParaRPr>
          </a:p>
        </p:txBody>
      </p:sp>
    </p:spTree>
    <p:extLst>
      <p:ext uri="{BB962C8B-B14F-4D97-AF65-F5344CB8AC3E}">
        <p14:creationId xmlns:p14="http://schemas.microsoft.com/office/powerpoint/2010/main" val="38826087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délník 9"/>
          <p:cNvSpPr/>
          <p:nvPr/>
        </p:nvSpPr>
        <p:spPr>
          <a:xfrm>
            <a:off x="304" y="0"/>
            <a:ext cx="9143696" cy="8373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4" name="Nadpis 1"/>
          <p:cNvSpPr txBox="1">
            <a:spLocks/>
          </p:cNvSpPr>
          <p:nvPr/>
        </p:nvSpPr>
        <p:spPr>
          <a:xfrm>
            <a:off x="9144" y="-120518"/>
            <a:ext cx="9171432" cy="86490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cs-CZ" sz="4000" b="1" dirty="0">
                <a:solidFill>
                  <a:schemeClr val="bg1"/>
                </a:solidFill>
              </a:rPr>
              <a:t>Proč Nadace Pro půdu a jak funguje?</a:t>
            </a:r>
          </a:p>
        </p:txBody>
      </p:sp>
      <p:sp>
        <p:nvSpPr>
          <p:cNvPr id="15" name="TextovéPole 14"/>
          <p:cNvSpPr txBox="1"/>
          <p:nvPr/>
        </p:nvSpPr>
        <p:spPr>
          <a:xfrm>
            <a:off x="6862330" y="6560414"/>
            <a:ext cx="1838906" cy="292388"/>
          </a:xfrm>
          <a:prstGeom prst="rect">
            <a:avLst/>
          </a:prstGeom>
          <a:noFill/>
        </p:spPr>
        <p:txBody>
          <a:bodyPr vert="horz" wrap="square" rtlCol="0">
            <a:spAutoFit/>
          </a:bodyPr>
          <a:lstStyle/>
          <a:p>
            <a:r>
              <a:rPr lang="cs-CZ" sz="1300" b="1" dirty="0">
                <a:solidFill>
                  <a:schemeClr val="bg1"/>
                </a:solidFill>
              </a:rPr>
              <a:t>Foto: Kevin V. Ton</a:t>
            </a:r>
            <a:endParaRPr lang="cs-CZ" sz="1300" dirty="0">
              <a:solidFill>
                <a:schemeClr val="bg1"/>
              </a:solidFill>
            </a:endParaRPr>
          </a:p>
        </p:txBody>
      </p:sp>
      <p:pic>
        <p:nvPicPr>
          <p:cNvPr id="7" name="Obrázek 6">
            <a:extLst>
              <a:ext uri="{FF2B5EF4-FFF2-40B4-BE49-F238E27FC236}">
                <a16:creationId xmlns:a16="http://schemas.microsoft.com/office/drawing/2014/main" id="{AF07D123-D21A-0F40-8A19-81A1B946CDA8}"/>
              </a:ext>
            </a:extLst>
          </p:cNvPr>
          <p:cNvPicPr>
            <a:picLocks noChangeAspect="1"/>
          </p:cNvPicPr>
          <p:nvPr/>
        </p:nvPicPr>
        <p:blipFill rotWithShape="1">
          <a:blip r:embed="rId3">
            <a:extLst>
              <a:ext uri="{28A0092B-C50C-407E-A947-70E740481C1C}">
                <a14:useLocalDpi xmlns:a14="http://schemas.microsoft.com/office/drawing/2010/main" val="0"/>
              </a:ext>
            </a:extLst>
          </a:blip>
          <a:srcRect l="2604" t="1720" r="2829"/>
          <a:stretch/>
        </p:blipFill>
        <p:spPr>
          <a:xfrm>
            <a:off x="0" y="1171575"/>
            <a:ext cx="9144000" cy="4897920"/>
          </a:xfrm>
          <a:prstGeom prst="rect">
            <a:avLst/>
          </a:prstGeom>
        </p:spPr>
      </p:pic>
    </p:spTree>
    <p:extLst>
      <p:ext uri="{BB962C8B-B14F-4D97-AF65-F5344CB8AC3E}">
        <p14:creationId xmlns:p14="http://schemas.microsoft.com/office/powerpoint/2010/main" val="41273597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délník 9"/>
          <p:cNvSpPr/>
          <p:nvPr/>
        </p:nvSpPr>
        <p:spPr>
          <a:xfrm>
            <a:off x="304" y="0"/>
            <a:ext cx="9143696" cy="8373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4" name="Nadpis 1"/>
          <p:cNvSpPr txBox="1">
            <a:spLocks/>
          </p:cNvSpPr>
          <p:nvPr/>
        </p:nvSpPr>
        <p:spPr>
          <a:xfrm>
            <a:off x="9144" y="-120518"/>
            <a:ext cx="9171432" cy="86490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cs-CZ" sz="4000" b="1" dirty="0">
                <a:solidFill>
                  <a:schemeClr val="bg1"/>
                </a:solidFill>
              </a:rPr>
              <a:t>Co dělat…?</a:t>
            </a:r>
          </a:p>
        </p:txBody>
      </p:sp>
      <p:sp>
        <p:nvSpPr>
          <p:cNvPr id="15" name="TextovéPole 14"/>
          <p:cNvSpPr txBox="1"/>
          <p:nvPr/>
        </p:nvSpPr>
        <p:spPr>
          <a:xfrm>
            <a:off x="6862330" y="6560414"/>
            <a:ext cx="1838906" cy="292388"/>
          </a:xfrm>
          <a:prstGeom prst="rect">
            <a:avLst/>
          </a:prstGeom>
          <a:noFill/>
        </p:spPr>
        <p:txBody>
          <a:bodyPr vert="horz" wrap="square" rtlCol="0">
            <a:spAutoFit/>
          </a:bodyPr>
          <a:lstStyle/>
          <a:p>
            <a:r>
              <a:rPr lang="cs-CZ" sz="1300" b="1" dirty="0">
                <a:solidFill>
                  <a:schemeClr val="bg1"/>
                </a:solidFill>
              </a:rPr>
              <a:t>Foto: Kevin V. Ton</a:t>
            </a:r>
            <a:endParaRPr lang="cs-CZ" sz="1300" dirty="0">
              <a:solidFill>
                <a:schemeClr val="bg1"/>
              </a:solidFill>
            </a:endParaRPr>
          </a:p>
        </p:txBody>
      </p:sp>
      <p:pic>
        <p:nvPicPr>
          <p:cNvPr id="3" name="Obrázek 2">
            <a:extLst>
              <a:ext uri="{FF2B5EF4-FFF2-40B4-BE49-F238E27FC236}">
                <a16:creationId xmlns:a16="http://schemas.microsoft.com/office/drawing/2014/main" id="{2A9D31DB-9B39-C847-822D-CD5400359B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37398"/>
            <a:ext cx="9144000" cy="6059182"/>
          </a:xfrm>
          <a:prstGeom prst="rect">
            <a:avLst/>
          </a:prstGeom>
        </p:spPr>
      </p:pic>
      <p:sp>
        <p:nvSpPr>
          <p:cNvPr id="4" name="TextovéPole 3">
            <a:extLst>
              <a:ext uri="{FF2B5EF4-FFF2-40B4-BE49-F238E27FC236}">
                <a16:creationId xmlns:a16="http://schemas.microsoft.com/office/drawing/2014/main" id="{190510AB-284C-0B49-89F5-F5AAD166E23D}"/>
              </a:ext>
            </a:extLst>
          </p:cNvPr>
          <p:cNvSpPr txBox="1"/>
          <p:nvPr/>
        </p:nvSpPr>
        <p:spPr>
          <a:xfrm>
            <a:off x="84083" y="6560414"/>
            <a:ext cx="2049517" cy="276999"/>
          </a:xfrm>
          <a:prstGeom prst="rect">
            <a:avLst/>
          </a:prstGeom>
          <a:noFill/>
        </p:spPr>
        <p:txBody>
          <a:bodyPr wrap="square" rtlCol="0">
            <a:spAutoFit/>
          </a:bodyPr>
          <a:lstStyle/>
          <a:p>
            <a:r>
              <a:rPr lang="cs-CZ" sz="1200" dirty="0">
                <a:solidFill>
                  <a:schemeClr val="bg1"/>
                </a:solidFill>
              </a:rPr>
              <a:t>Zdroj: OCFSN</a:t>
            </a:r>
          </a:p>
        </p:txBody>
      </p:sp>
    </p:spTree>
    <p:extLst>
      <p:ext uri="{BB962C8B-B14F-4D97-AF65-F5344CB8AC3E}">
        <p14:creationId xmlns:p14="http://schemas.microsoft.com/office/powerpoint/2010/main" val="16836218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délník 9"/>
          <p:cNvSpPr/>
          <p:nvPr/>
        </p:nvSpPr>
        <p:spPr>
          <a:xfrm>
            <a:off x="304" y="0"/>
            <a:ext cx="9143696" cy="8373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4" name="Nadpis 1"/>
          <p:cNvSpPr txBox="1">
            <a:spLocks/>
          </p:cNvSpPr>
          <p:nvPr/>
        </p:nvSpPr>
        <p:spPr>
          <a:xfrm>
            <a:off x="9144" y="-120518"/>
            <a:ext cx="9171432" cy="86490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cs-CZ" sz="4000" b="1" dirty="0">
                <a:solidFill>
                  <a:schemeClr val="bg1"/>
                </a:solidFill>
              </a:rPr>
              <a:t>Faremní inkubátory</a:t>
            </a:r>
          </a:p>
        </p:txBody>
      </p:sp>
      <p:sp>
        <p:nvSpPr>
          <p:cNvPr id="15" name="TextovéPole 14"/>
          <p:cNvSpPr txBox="1"/>
          <p:nvPr/>
        </p:nvSpPr>
        <p:spPr>
          <a:xfrm>
            <a:off x="6862330" y="6560414"/>
            <a:ext cx="1838906" cy="292388"/>
          </a:xfrm>
          <a:prstGeom prst="rect">
            <a:avLst/>
          </a:prstGeom>
          <a:noFill/>
        </p:spPr>
        <p:txBody>
          <a:bodyPr vert="horz" wrap="square" rtlCol="0">
            <a:spAutoFit/>
          </a:bodyPr>
          <a:lstStyle/>
          <a:p>
            <a:r>
              <a:rPr lang="cs-CZ" sz="1300" b="1" dirty="0">
                <a:solidFill>
                  <a:schemeClr val="bg1"/>
                </a:solidFill>
              </a:rPr>
              <a:t>Foto: Kevin V. Ton</a:t>
            </a:r>
            <a:endParaRPr lang="cs-CZ" sz="1300" dirty="0">
              <a:solidFill>
                <a:schemeClr val="bg1"/>
              </a:solidFill>
            </a:endParaRPr>
          </a:p>
        </p:txBody>
      </p:sp>
      <p:sp>
        <p:nvSpPr>
          <p:cNvPr id="4" name="TextovéPole 3">
            <a:extLst>
              <a:ext uri="{FF2B5EF4-FFF2-40B4-BE49-F238E27FC236}">
                <a16:creationId xmlns:a16="http://schemas.microsoft.com/office/drawing/2014/main" id="{190510AB-284C-0B49-89F5-F5AAD166E23D}"/>
              </a:ext>
            </a:extLst>
          </p:cNvPr>
          <p:cNvSpPr txBox="1"/>
          <p:nvPr/>
        </p:nvSpPr>
        <p:spPr>
          <a:xfrm>
            <a:off x="84083" y="6560414"/>
            <a:ext cx="2049517" cy="276999"/>
          </a:xfrm>
          <a:prstGeom prst="rect">
            <a:avLst/>
          </a:prstGeom>
          <a:noFill/>
        </p:spPr>
        <p:txBody>
          <a:bodyPr wrap="square" rtlCol="0">
            <a:spAutoFit/>
          </a:bodyPr>
          <a:lstStyle/>
          <a:p>
            <a:r>
              <a:rPr lang="cs-CZ" sz="1200" dirty="0">
                <a:solidFill>
                  <a:schemeClr val="bg1"/>
                </a:solidFill>
              </a:rPr>
              <a:t>Zdroj: OCFSN</a:t>
            </a:r>
          </a:p>
        </p:txBody>
      </p:sp>
      <p:pic>
        <p:nvPicPr>
          <p:cNvPr id="5" name="Obrázek 4">
            <a:extLst>
              <a:ext uri="{FF2B5EF4-FFF2-40B4-BE49-F238E27FC236}">
                <a16:creationId xmlns:a16="http://schemas.microsoft.com/office/drawing/2014/main" id="{26DA3759-C524-3943-824F-9EA27694A5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58755"/>
            <a:ext cx="9144000" cy="2901659"/>
          </a:xfrm>
          <a:prstGeom prst="rect">
            <a:avLst/>
          </a:prstGeom>
        </p:spPr>
      </p:pic>
      <p:pic>
        <p:nvPicPr>
          <p:cNvPr id="7" name="Obrázek 6">
            <a:extLst>
              <a:ext uri="{FF2B5EF4-FFF2-40B4-BE49-F238E27FC236}">
                <a16:creationId xmlns:a16="http://schemas.microsoft.com/office/drawing/2014/main" id="{A476C5D2-1690-2B46-AFA4-D1725606AA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07505"/>
            <a:ext cx="9144000" cy="1695120"/>
          </a:xfrm>
          <a:prstGeom prst="rect">
            <a:avLst/>
          </a:prstGeom>
        </p:spPr>
      </p:pic>
      <p:sp>
        <p:nvSpPr>
          <p:cNvPr id="8" name="TextovéPole 7">
            <a:extLst>
              <a:ext uri="{FF2B5EF4-FFF2-40B4-BE49-F238E27FC236}">
                <a16:creationId xmlns:a16="http://schemas.microsoft.com/office/drawing/2014/main" id="{DC88361D-D722-EA4F-9B90-C166ECA6DE18}"/>
              </a:ext>
            </a:extLst>
          </p:cNvPr>
          <p:cNvSpPr txBox="1"/>
          <p:nvPr/>
        </p:nvSpPr>
        <p:spPr>
          <a:xfrm>
            <a:off x="2532994" y="1126837"/>
            <a:ext cx="5917324" cy="369332"/>
          </a:xfrm>
          <a:prstGeom prst="rect">
            <a:avLst/>
          </a:prstGeom>
          <a:solidFill>
            <a:schemeClr val="bg1"/>
          </a:solidFill>
        </p:spPr>
        <p:txBody>
          <a:bodyPr wrap="square" rtlCol="0">
            <a:spAutoFit/>
          </a:bodyPr>
          <a:lstStyle/>
          <a:p>
            <a:r>
              <a:rPr lang="cs-CZ" dirty="0">
                <a:solidFill>
                  <a:schemeClr val="bg1"/>
                </a:solidFill>
              </a:rPr>
              <a:t>XXXXXXXXXXXXXXXXXXXXXXXXXXXXXXXXXXXXXXXXXXXXXXXX</a:t>
            </a:r>
          </a:p>
        </p:txBody>
      </p:sp>
    </p:spTree>
    <p:extLst>
      <p:ext uri="{BB962C8B-B14F-4D97-AF65-F5344CB8AC3E}">
        <p14:creationId xmlns:p14="http://schemas.microsoft.com/office/powerpoint/2010/main" val="426257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délník 10"/>
          <p:cNvSpPr/>
          <p:nvPr/>
        </p:nvSpPr>
        <p:spPr>
          <a:xfrm>
            <a:off x="0" y="0"/>
            <a:ext cx="9144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cs-CZ" sz="1350"/>
          </a:p>
        </p:txBody>
      </p:sp>
      <p:sp>
        <p:nvSpPr>
          <p:cNvPr id="10" name="Obdélník 9"/>
          <p:cNvSpPr/>
          <p:nvPr/>
        </p:nvSpPr>
        <p:spPr>
          <a:xfrm>
            <a:off x="304" y="75151"/>
            <a:ext cx="9143696" cy="6531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p>
        </p:txBody>
      </p:sp>
      <p:sp>
        <p:nvSpPr>
          <p:cNvPr id="14" name="Nadpis 1"/>
          <p:cNvSpPr txBox="1">
            <a:spLocks/>
          </p:cNvSpPr>
          <p:nvPr/>
        </p:nvSpPr>
        <p:spPr>
          <a:xfrm>
            <a:off x="-6145" y="6000870"/>
            <a:ext cx="9171432" cy="86490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cs-CZ" sz="4000" b="1" dirty="0">
                <a:solidFill>
                  <a:schemeClr val="bg1"/>
                </a:solidFill>
              </a:rPr>
              <a:t>společná vize: zdravá zemědělská krajina</a:t>
            </a:r>
          </a:p>
        </p:txBody>
      </p:sp>
      <p:pic>
        <p:nvPicPr>
          <p:cNvPr id="3" name="Obrázek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 y="0"/>
            <a:ext cx="9155210" cy="6092792"/>
          </a:xfrm>
          <a:prstGeom prst="rect">
            <a:avLst/>
          </a:prstGeom>
        </p:spPr>
      </p:pic>
      <p:sp>
        <p:nvSpPr>
          <p:cNvPr id="13" name="TextovéPole 12"/>
          <p:cNvSpPr txBox="1"/>
          <p:nvPr/>
        </p:nvSpPr>
        <p:spPr>
          <a:xfrm>
            <a:off x="8758975" y="-32477"/>
            <a:ext cx="384721" cy="1521519"/>
          </a:xfrm>
          <a:prstGeom prst="rect">
            <a:avLst/>
          </a:prstGeom>
          <a:noFill/>
        </p:spPr>
        <p:txBody>
          <a:bodyPr vert="vert270" wrap="square" rtlCol="0">
            <a:spAutoFit/>
          </a:bodyPr>
          <a:lstStyle/>
          <a:p>
            <a:r>
              <a:rPr lang="cs-CZ" sz="1300" b="1" dirty="0">
                <a:solidFill>
                  <a:schemeClr val="bg1"/>
                </a:solidFill>
              </a:rPr>
              <a:t>Foto: Kevin V. Ton</a:t>
            </a:r>
            <a:endParaRPr lang="cs-CZ" sz="1300" dirty="0">
              <a:solidFill>
                <a:schemeClr val="bg1"/>
              </a:solidFill>
            </a:endParaRPr>
          </a:p>
        </p:txBody>
      </p:sp>
    </p:spTree>
    <p:extLst>
      <p:ext uri="{BB962C8B-B14F-4D97-AF65-F5344CB8AC3E}">
        <p14:creationId xmlns:p14="http://schemas.microsoft.com/office/powerpoint/2010/main" val="38230639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Nadpis 1"/>
          <p:cNvSpPr>
            <a:spLocks noGrp="1"/>
          </p:cNvSpPr>
          <p:nvPr>
            <p:ph type="title"/>
          </p:nvPr>
        </p:nvSpPr>
        <p:spPr>
          <a:xfrm>
            <a:off x="-27432" y="865389"/>
            <a:ext cx="9171128" cy="864905"/>
          </a:xfrm>
        </p:spPr>
        <p:txBody>
          <a:bodyPr/>
          <a:lstStyle/>
          <a:p>
            <a:pPr algn="ctr"/>
            <a:r>
              <a:rPr lang="cs-CZ" b="1" dirty="0">
                <a:solidFill>
                  <a:schemeClr val="bg1"/>
                </a:solidFill>
              </a:rPr>
              <a:t>Co jsme zjistili?</a:t>
            </a:r>
          </a:p>
        </p:txBody>
      </p:sp>
      <p:pic>
        <p:nvPicPr>
          <p:cNvPr id="8" name="Obrázek 7"/>
          <p:cNvPicPr>
            <a:picLocks noChangeAspect="1"/>
          </p:cNvPicPr>
          <p:nvPr/>
        </p:nvPicPr>
        <p:blipFill rotWithShape="1">
          <a:blip r:embed="rId2" cstate="print">
            <a:extLst>
              <a:ext uri="{28A0092B-C50C-407E-A947-70E740481C1C}">
                <a14:useLocalDpi xmlns:a14="http://schemas.microsoft.com/office/drawing/2010/main" val="0"/>
              </a:ext>
            </a:extLst>
          </a:blip>
          <a:srcRect r="10705"/>
          <a:stretch/>
        </p:blipFill>
        <p:spPr>
          <a:xfrm>
            <a:off x="-13868" y="0"/>
            <a:ext cx="9167012" cy="6858000"/>
          </a:xfrm>
          <a:prstGeom prst="rect">
            <a:avLst/>
          </a:prstGeom>
        </p:spPr>
      </p:pic>
      <p:sp>
        <p:nvSpPr>
          <p:cNvPr id="15" name="Nadpis 1"/>
          <p:cNvSpPr txBox="1">
            <a:spLocks/>
          </p:cNvSpPr>
          <p:nvPr/>
        </p:nvSpPr>
        <p:spPr>
          <a:xfrm>
            <a:off x="302697" y="0"/>
            <a:ext cx="7150304" cy="20482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sz="4000" b="1" dirty="0">
                <a:solidFill>
                  <a:schemeClr val="bg1"/>
                </a:solidFill>
              </a:rPr>
              <a:t>přejeme inspirativní den</a:t>
            </a:r>
            <a:endParaRPr lang="cs-CZ" sz="3600" b="1" dirty="0">
              <a:solidFill>
                <a:schemeClr val="bg1"/>
              </a:solidFill>
            </a:endParaRPr>
          </a:p>
        </p:txBody>
      </p:sp>
      <p:sp>
        <p:nvSpPr>
          <p:cNvPr id="16" name="TextovéPole 15"/>
          <p:cNvSpPr txBox="1"/>
          <p:nvPr/>
        </p:nvSpPr>
        <p:spPr>
          <a:xfrm>
            <a:off x="-55704" y="6592824"/>
            <a:ext cx="2031112" cy="292388"/>
          </a:xfrm>
          <a:prstGeom prst="rect">
            <a:avLst/>
          </a:prstGeom>
          <a:noFill/>
        </p:spPr>
        <p:txBody>
          <a:bodyPr wrap="square" rtlCol="0">
            <a:spAutoFit/>
          </a:bodyPr>
          <a:lstStyle/>
          <a:p>
            <a:r>
              <a:rPr lang="cs-CZ" sz="1300" b="1" dirty="0"/>
              <a:t>FOTO</a:t>
            </a:r>
            <a:r>
              <a:rPr lang="cs-CZ" sz="1300" dirty="0"/>
              <a:t> Šárka </a:t>
            </a:r>
            <a:r>
              <a:rPr lang="cs-CZ" sz="1300" dirty="0" err="1"/>
              <a:t>Krčílková</a:t>
            </a:r>
            <a:endParaRPr lang="cs-CZ" sz="1300" dirty="0"/>
          </a:p>
        </p:txBody>
      </p:sp>
    </p:spTree>
    <p:extLst>
      <p:ext uri="{BB962C8B-B14F-4D97-AF65-F5344CB8AC3E}">
        <p14:creationId xmlns:p14="http://schemas.microsoft.com/office/powerpoint/2010/main" val="11532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délník 9"/>
          <p:cNvSpPr/>
          <p:nvPr/>
        </p:nvSpPr>
        <p:spPr>
          <a:xfrm>
            <a:off x="304" y="0"/>
            <a:ext cx="9143696" cy="8373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4" name="Nadpis 1"/>
          <p:cNvSpPr txBox="1">
            <a:spLocks/>
          </p:cNvSpPr>
          <p:nvPr/>
        </p:nvSpPr>
        <p:spPr>
          <a:xfrm>
            <a:off x="9144" y="-120518"/>
            <a:ext cx="9171432" cy="86490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cs-CZ" sz="4000" b="1" dirty="0">
                <a:solidFill>
                  <a:schemeClr val="bg1"/>
                </a:solidFill>
              </a:rPr>
              <a:t>Co znamená přístup k půdě neboli A2L?</a:t>
            </a:r>
          </a:p>
        </p:txBody>
      </p:sp>
      <p:sp>
        <p:nvSpPr>
          <p:cNvPr id="15" name="TextovéPole 14"/>
          <p:cNvSpPr txBox="1"/>
          <p:nvPr/>
        </p:nvSpPr>
        <p:spPr>
          <a:xfrm>
            <a:off x="6862330" y="6560414"/>
            <a:ext cx="1838906" cy="292388"/>
          </a:xfrm>
          <a:prstGeom prst="rect">
            <a:avLst/>
          </a:prstGeom>
          <a:noFill/>
        </p:spPr>
        <p:txBody>
          <a:bodyPr vert="horz" wrap="square" rtlCol="0">
            <a:spAutoFit/>
          </a:bodyPr>
          <a:lstStyle/>
          <a:p>
            <a:r>
              <a:rPr lang="cs-CZ" sz="1300" b="1" dirty="0">
                <a:solidFill>
                  <a:schemeClr val="bg1"/>
                </a:solidFill>
              </a:rPr>
              <a:t>Foto: Kevin V. Ton</a:t>
            </a:r>
            <a:endParaRPr lang="cs-CZ" sz="1300" dirty="0">
              <a:solidFill>
                <a:schemeClr val="bg1"/>
              </a:solidFill>
            </a:endParaRPr>
          </a:p>
        </p:txBody>
      </p:sp>
      <p:sp>
        <p:nvSpPr>
          <p:cNvPr id="8" name="Bublinový popisek ve tvaru obláčku 8">
            <a:extLst>
              <a:ext uri="{FF2B5EF4-FFF2-40B4-BE49-F238E27FC236}">
                <a16:creationId xmlns:a16="http://schemas.microsoft.com/office/drawing/2014/main" id="{05FB7EAF-3DE7-7848-AE0F-D81376945D9E}"/>
              </a:ext>
            </a:extLst>
          </p:cNvPr>
          <p:cNvSpPr/>
          <p:nvPr/>
        </p:nvSpPr>
        <p:spPr>
          <a:xfrm>
            <a:off x="2522483" y="1992101"/>
            <a:ext cx="4962699" cy="2252749"/>
          </a:xfrm>
          <a:prstGeom prst="cloudCallout">
            <a:avLst>
              <a:gd name="adj1" fmla="val -61144"/>
              <a:gd name="adj2" fmla="val 64854"/>
            </a:avLst>
          </a:prstGeom>
          <a:solidFill>
            <a:schemeClr val="accent6">
              <a:lumMod val="40000"/>
              <a:lumOff val="60000"/>
            </a:schemeClr>
          </a:solidFill>
          <a:ln>
            <a:solidFill>
              <a:srgbClr val="D2EC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dirty="0">
                <a:solidFill>
                  <a:schemeClr val="tx1"/>
                </a:solidFill>
              </a:rPr>
              <a:t>A2L…???</a:t>
            </a:r>
          </a:p>
        </p:txBody>
      </p:sp>
      <p:pic>
        <p:nvPicPr>
          <p:cNvPr id="3" name="Obrázek 2">
            <a:extLst>
              <a:ext uri="{FF2B5EF4-FFF2-40B4-BE49-F238E27FC236}">
                <a16:creationId xmlns:a16="http://schemas.microsoft.com/office/drawing/2014/main" id="{6FAF2DF1-D2F1-E642-8BAA-25FDBE12BB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966" y="4742098"/>
            <a:ext cx="4099034" cy="1020621"/>
          </a:xfrm>
          <a:prstGeom prst="rect">
            <a:avLst/>
          </a:prstGeom>
        </p:spPr>
      </p:pic>
    </p:spTree>
    <p:extLst>
      <p:ext uri="{BB962C8B-B14F-4D97-AF65-F5344CB8AC3E}">
        <p14:creationId xmlns:p14="http://schemas.microsoft.com/office/powerpoint/2010/main" val="2814672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délník 9"/>
          <p:cNvSpPr/>
          <p:nvPr/>
        </p:nvSpPr>
        <p:spPr>
          <a:xfrm>
            <a:off x="304" y="0"/>
            <a:ext cx="9143696" cy="8373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4" name="Nadpis 1"/>
          <p:cNvSpPr txBox="1">
            <a:spLocks/>
          </p:cNvSpPr>
          <p:nvPr/>
        </p:nvSpPr>
        <p:spPr>
          <a:xfrm>
            <a:off x="9144" y="-120518"/>
            <a:ext cx="9171432" cy="86490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cs-CZ" sz="4000" b="1" dirty="0">
                <a:solidFill>
                  <a:schemeClr val="bg1"/>
                </a:solidFill>
              </a:rPr>
              <a:t>Co znamená A2L?</a:t>
            </a:r>
          </a:p>
        </p:txBody>
      </p:sp>
      <p:sp>
        <p:nvSpPr>
          <p:cNvPr id="15" name="TextovéPole 14"/>
          <p:cNvSpPr txBox="1"/>
          <p:nvPr/>
        </p:nvSpPr>
        <p:spPr>
          <a:xfrm>
            <a:off x="6862330" y="6560414"/>
            <a:ext cx="1838906" cy="292388"/>
          </a:xfrm>
          <a:prstGeom prst="rect">
            <a:avLst/>
          </a:prstGeom>
          <a:noFill/>
        </p:spPr>
        <p:txBody>
          <a:bodyPr vert="horz" wrap="square" rtlCol="0">
            <a:spAutoFit/>
          </a:bodyPr>
          <a:lstStyle/>
          <a:p>
            <a:r>
              <a:rPr lang="cs-CZ" sz="1300" b="1" dirty="0">
                <a:solidFill>
                  <a:schemeClr val="bg1"/>
                </a:solidFill>
              </a:rPr>
              <a:t>Foto: Kevin V. Ton</a:t>
            </a:r>
            <a:endParaRPr lang="cs-CZ" sz="1300" dirty="0">
              <a:solidFill>
                <a:schemeClr val="bg1"/>
              </a:solidFill>
            </a:endParaRPr>
          </a:p>
        </p:txBody>
      </p:sp>
      <p:pic>
        <p:nvPicPr>
          <p:cNvPr id="6" name="Picture 4" descr="Screen Shot 2015-04-26 at 2.03.14 PM.png">
            <a:extLst>
              <a:ext uri="{FF2B5EF4-FFF2-40B4-BE49-F238E27FC236}">
                <a16:creationId xmlns:a16="http://schemas.microsoft.com/office/drawing/2014/main" id="{E392C53A-2469-DD47-82CE-428DA2D1E6C9}"/>
              </a:ext>
            </a:extLst>
          </p:cNvPr>
          <p:cNvPicPr>
            <a:picLocks noChangeAspect="1"/>
          </p:cNvPicPr>
          <p:nvPr/>
        </p:nvPicPr>
        <p:blipFill rotWithShape="1">
          <a:blip r:embed="rId3">
            <a:extLst>
              <a:ext uri="{28A0092B-C50C-407E-A947-70E740481C1C}">
                <a14:useLocalDpi xmlns:a14="http://schemas.microsoft.com/office/drawing/2010/main" val="0"/>
              </a:ext>
            </a:extLst>
          </a:blip>
          <a:srcRect l="1365"/>
          <a:stretch/>
        </p:blipFill>
        <p:spPr>
          <a:xfrm>
            <a:off x="333486" y="864905"/>
            <a:ext cx="8367749" cy="5918200"/>
          </a:xfrm>
          <a:prstGeom prst="rect">
            <a:avLst/>
          </a:prstGeom>
        </p:spPr>
      </p:pic>
    </p:spTree>
    <p:extLst>
      <p:ext uri="{BB962C8B-B14F-4D97-AF65-F5344CB8AC3E}">
        <p14:creationId xmlns:p14="http://schemas.microsoft.com/office/powerpoint/2010/main" val="2886424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délník 9"/>
          <p:cNvSpPr/>
          <p:nvPr/>
        </p:nvSpPr>
        <p:spPr>
          <a:xfrm>
            <a:off x="304" y="0"/>
            <a:ext cx="9143696" cy="8373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4" name="Nadpis 1"/>
          <p:cNvSpPr txBox="1">
            <a:spLocks/>
          </p:cNvSpPr>
          <p:nvPr/>
        </p:nvSpPr>
        <p:spPr>
          <a:xfrm>
            <a:off x="9144" y="-120518"/>
            <a:ext cx="9171432" cy="86490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cs-CZ" sz="4000" b="1" dirty="0">
                <a:solidFill>
                  <a:schemeClr val="bg1"/>
                </a:solidFill>
              </a:rPr>
              <a:t>Co znamená A2L?</a:t>
            </a:r>
          </a:p>
        </p:txBody>
      </p:sp>
      <p:sp>
        <p:nvSpPr>
          <p:cNvPr id="15" name="TextovéPole 14"/>
          <p:cNvSpPr txBox="1"/>
          <p:nvPr/>
        </p:nvSpPr>
        <p:spPr>
          <a:xfrm>
            <a:off x="6862330" y="6560414"/>
            <a:ext cx="1838906" cy="292388"/>
          </a:xfrm>
          <a:prstGeom prst="rect">
            <a:avLst/>
          </a:prstGeom>
          <a:noFill/>
        </p:spPr>
        <p:txBody>
          <a:bodyPr vert="horz" wrap="square" rtlCol="0">
            <a:spAutoFit/>
          </a:bodyPr>
          <a:lstStyle/>
          <a:p>
            <a:r>
              <a:rPr lang="cs-CZ" sz="1300" b="1" dirty="0">
                <a:solidFill>
                  <a:schemeClr val="bg1"/>
                </a:solidFill>
              </a:rPr>
              <a:t>Foto: Kevin V. Ton</a:t>
            </a:r>
            <a:endParaRPr lang="cs-CZ" sz="1300" dirty="0">
              <a:solidFill>
                <a:schemeClr val="bg1"/>
              </a:solidFill>
            </a:endParaRPr>
          </a:p>
        </p:txBody>
      </p:sp>
      <p:pic>
        <p:nvPicPr>
          <p:cNvPr id="7" name="Picture 3" descr="Screen Shot 2015-04-26 at 2.06.26 PM.png">
            <a:extLst>
              <a:ext uri="{FF2B5EF4-FFF2-40B4-BE49-F238E27FC236}">
                <a16:creationId xmlns:a16="http://schemas.microsoft.com/office/drawing/2014/main" id="{53139B57-BF95-8344-9AA7-A9C1FC926C29}"/>
              </a:ext>
            </a:extLst>
          </p:cNvPr>
          <p:cNvPicPr>
            <a:picLocks noChangeAspect="1"/>
          </p:cNvPicPr>
          <p:nvPr/>
        </p:nvPicPr>
        <p:blipFill rotWithShape="1">
          <a:blip r:embed="rId3">
            <a:extLst>
              <a:ext uri="{28A0092B-C50C-407E-A947-70E740481C1C}">
                <a14:useLocalDpi xmlns:a14="http://schemas.microsoft.com/office/drawing/2010/main" val="0"/>
              </a:ext>
            </a:extLst>
          </a:blip>
          <a:srcRect l="837"/>
          <a:stretch/>
        </p:blipFill>
        <p:spPr>
          <a:xfrm>
            <a:off x="301214" y="837398"/>
            <a:ext cx="8400022" cy="5892800"/>
          </a:xfrm>
          <a:prstGeom prst="rect">
            <a:avLst/>
          </a:prstGeom>
        </p:spPr>
      </p:pic>
    </p:spTree>
    <p:extLst>
      <p:ext uri="{BB962C8B-B14F-4D97-AF65-F5344CB8AC3E}">
        <p14:creationId xmlns:p14="http://schemas.microsoft.com/office/powerpoint/2010/main" val="3783620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délník 9"/>
          <p:cNvSpPr/>
          <p:nvPr/>
        </p:nvSpPr>
        <p:spPr>
          <a:xfrm>
            <a:off x="304" y="0"/>
            <a:ext cx="9143696" cy="8373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4" name="Nadpis 1"/>
          <p:cNvSpPr txBox="1">
            <a:spLocks/>
          </p:cNvSpPr>
          <p:nvPr/>
        </p:nvSpPr>
        <p:spPr>
          <a:xfrm>
            <a:off x="9144" y="-120518"/>
            <a:ext cx="9171432" cy="86490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cs-CZ" sz="4000" b="1" dirty="0">
                <a:solidFill>
                  <a:schemeClr val="bg1"/>
                </a:solidFill>
              </a:rPr>
              <a:t>Co znamená A2L?</a:t>
            </a:r>
          </a:p>
        </p:txBody>
      </p:sp>
      <p:sp>
        <p:nvSpPr>
          <p:cNvPr id="15" name="TextovéPole 14"/>
          <p:cNvSpPr txBox="1"/>
          <p:nvPr/>
        </p:nvSpPr>
        <p:spPr>
          <a:xfrm>
            <a:off x="6862330" y="6560414"/>
            <a:ext cx="1838906" cy="292388"/>
          </a:xfrm>
          <a:prstGeom prst="rect">
            <a:avLst/>
          </a:prstGeom>
          <a:noFill/>
        </p:spPr>
        <p:txBody>
          <a:bodyPr vert="horz" wrap="square" rtlCol="0">
            <a:spAutoFit/>
          </a:bodyPr>
          <a:lstStyle/>
          <a:p>
            <a:r>
              <a:rPr lang="cs-CZ" sz="1300" b="1" dirty="0">
                <a:solidFill>
                  <a:schemeClr val="bg1"/>
                </a:solidFill>
              </a:rPr>
              <a:t>Foto: Kevin V. Ton</a:t>
            </a:r>
            <a:endParaRPr lang="cs-CZ" sz="1300" dirty="0">
              <a:solidFill>
                <a:schemeClr val="bg1"/>
              </a:solidFill>
            </a:endParaRPr>
          </a:p>
        </p:txBody>
      </p:sp>
      <p:pic>
        <p:nvPicPr>
          <p:cNvPr id="6" name="Picture 5" descr="Screen Shot 2015-04-26 at 2.07.16 PM.png">
            <a:extLst>
              <a:ext uri="{FF2B5EF4-FFF2-40B4-BE49-F238E27FC236}">
                <a16:creationId xmlns:a16="http://schemas.microsoft.com/office/drawing/2014/main" id="{763890B1-3CDD-5A45-B97F-9C3283FBEA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350" y="928108"/>
            <a:ext cx="8369300" cy="5778500"/>
          </a:xfrm>
          <a:prstGeom prst="rect">
            <a:avLst/>
          </a:prstGeom>
        </p:spPr>
      </p:pic>
    </p:spTree>
    <p:extLst>
      <p:ext uri="{BB962C8B-B14F-4D97-AF65-F5344CB8AC3E}">
        <p14:creationId xmlns:p14="http://schemas.microsoft.com/office/powerpoint/2010/main" val="1466789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délník 9"/>
          <p:cNvSpPr/>
          <p:nvPr/>
        </p:nvSpPr>
        <p:spPr>
          <a:xfrm>
            <a:off x="304" y="0"/>
            <a:ext cx="9143696" cy="8373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4" name="Nadpis 1"/>
          <p:cNvSpPr txBox="1">
            <a:spLocks/>
          </p:cNvSpPr>
          <p:nvPr/>
        </p:nvSpPr>
        <p:spPr>
          <a:xfrm>
            <a:off x="9144" y="-120518"/>
            <a:ext cx="9171432" cy="86490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cs-CZ" sz="4000" b="1" dirty="0">
                <a:solidFill>
                  <a:schemeClr val="bg1"/>
                </a:solidFill>
              </a:rPr>
              <a:t>Co znamená A2L?</a:t>
            </a:r>
          </a:p>
        </p:txBody>
      </p:sp>
      <p:sp>
        <p:nvSpPr>
          <p:cNvPr id="15" name="TextovéPole 14"/>
          <p:cNvSpPr txBox="1"/>
          <p:nvPr/>
        </p:nvSpPr>
        <p:spPr>
          <a:xfrm>
            <a:off x="6862330" y="6560414"/>
            <a:ext cx="1838906" cy="292388"/>
          </a:xfrm>
          <a:prstGeom prst="rect">
            <a:avLst/>
          </a:prstGeom>
          <a:noFill/>
        </p:spPr>
        <p:txBody>
          <a:bodyPr vert="horz" wrap="square" rtlCol="0">
            <a:spAutoFit/>
          </a:bodyPr>
          <a:lstStyle/>
          <a:p>
            <a:r>
              <a:rPr lang="cs-CZ" sz="1300" b="1" dirty="0">
                <a:solidFill>
                  <a:schemeClr val="bg1"/>
                </a:solidFill>
              </a:rPr>
              <a:t>Foto: Kevin V. Ton</a:t>
            </a:r>
            <a:endParaRPr lang="cs-CZ" sz="1300" dirty="0">
              <a:solidFill>
                <a:schemeClr val="bg1"/>
              </a:solidFill>
            </a:endParaRPr>
          </a:p>
        </p:txBody>
      </p:sp>
      <p:pic>
        <p:nvPicPr>
          <p:cNvPr id="7" name="Picture 3" descr="Screen Shot 2015-04-26 at 2.07.28 PM.png">
            <a:extLst>
              <a:ext uri="{FF2B5EF4-FFF2-40B4-BE49-F238E27FC236}">
                <a16:creationId xmlns:a16="http://schemas.microsoft.com/office/drawing/2014/main" id="{DE121C14-69FB-A24C-B5FF-68422DF95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864905"/>
            <a:ext cx="8382000" cy="5740400"/>
          </a:xfrm>
          <a:prstGeom prst="rect">
            <a:avLst/>
          </a:prstGeom>
        </p:spPr>
      </p:pic>
    </p:spTree>
    <p:extLst>
      <p:ext uri="{BB962C8B-B14F-4D97-AF65-F5344CB8AC3E}">
        <p14:creationId xmlns:p14="http://schemas.microsoft.com/office/powerpoint/2010/main" val="517178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délník 9"/>
          <p:cNvSpPr/>
          <p:nvPr/>
        </p:nvSpPr>
        <p:spPr>
          <a:xfrm>
            <a:off x="304" y="0"/>
            <a:ext cx="9143696" cy="8373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4" name="Nadpis 1"/>
          <p:cNvSpPr txBox="1">
            <a:spLocks/>
          </p:cNvSpPr>
          <p:nvPr/>
        </p:nvSpPr>
        <p:spPr>
          <a:xfrm>
            <a:off x="9144" y="-120518"/>
            <a:ext cx="9171432" cy="86490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cs-CZ" sz="4000" b="1" dirty="0">
                <a:solidFill>
                  <a:schemeClr val="bg1"/>
                </a:solidFill>
              </a:rPr>
              <a:t>Co znamená A2L?</a:t>
            </a:r>
          </a:p>
        </p:txBody>
      </p:sp>
      <p:sp>
        <p:nvSpPr>
          <p:cNvPr id="15" name="TextovéPole 14"/>
          <p:cNvSpPr txBox="1"/>
          <p:nvPr/>
        </p:nvSpPr>
        <p:spPr>
          <a:xfrm>
            <a:off x="6862330" y="6560414"/>
            <a:ext cx="1838906" cy="292388"/>
          </a:xfrm>
          <a:prstGeom prst="rect">
            <a:avLst/>
          </a:prstGeom>
          <a:noFill/>
        </p:spPr>
        <p:txBody>
          <a:bodyPr vert="horz" wrap="square" rtlCol="0">
            <a:spAutoFit/>
          </a:bodyPr>
          <a:lstStyle/>
          <a:p>
            <a:r>
              <a:rPr lang="cs-CZ" sz="1300" b="1" dirty="0">
                <a:solidFill>
                  <a:schemeClr val="bg1"/>
                </a:solidFill>
              </a:rPr>
              <a:t>Foto: Kevin V. Ton</a:t>
            </a:r>
            <a:endParaRPr lang="cs-CZ" sz="1300" dirty="0">
              <a:solidFill>
                <a:schemeClr val="bg1"/>
              </a:solidFill>
            </a:endParaRPr>
          </a:p>
        </p:txBody>
      </p:sp>
      <p:pic>
        <p:nvPicPr>
          <p:cNvPr id="7" name="Picture 3" descr="Screen Shot 2015-04-26 at 2.07.28 PM.png">
            <a:extLst>
              <a:ext uri="{FF2B5EF4-FFF2-40B4-BE49-F238E27FC236}">
                <a16:creationId xmlns:a16="http://schemas.microsoft.com/office/drawing/2014/main" id="{DE121C14-69FB-A24C-B5FF-68422DF95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864905"/>
            <a:ext cx="8382000" cy="5740400"/>
          </a:xfrm>
          <a:prstGeom prst="rect">
            <a:avLst/>
          </a:prstGeom>
        </p:spPr>
      </p:pic>
      <p:pic>
        <p:nvPicPr>
          <p:cNvPr id="6" name="Picture 4" descr="Screen Shot 2015-04-26 at 2.07.50 PM.png">
            <a:extLst>
              <a:ext uri="{FF2B5EF4-FFF2-40B4-BE49-F238E27FC236}">
                <a16:creationId xmlns:a16="http://schemas.microsoft.com/office/drawing/2014/main" id="{4D872F75-31EE-D340-8459-3776B08F45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424" y="864905"/>
            <a:ext cx="8382000" cy="5791200"/>
          </a:xfrm>
          <a:prstGeom prst="rect">
            <a:avLst/>
          </a:prstGeom>
        </p:spPr>
      </p:pic>
    </p:spTree>
    <p:extLst>
      <p:ext uri="{BB962C8B-B14F-4D97-AF65-F5344CB8AC3E}">
        <p14:creationId xmlns:p14="http://schemas.microsoft.com/office/powerpoint/2010/main" val="257284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délník 9"/>
          <p:cNvSpPr/>
          <p:nvPr/>
        </p:nvSpPr>
        <p:spPr>
          <a:xfrm>
            <a:off x="304" y="0"/>
            <a:ext cx="9143696" cy="8373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4" name="Nadpis 1"/>
          <p:cNvSpPr txBox="1">
            <a:spLocks/>
          </p:cNvSpPr>
          <p:nvPr/>
        </p:nvSpPr>
        <p:spPr>
          <a:xfrm>
            <a:off x="9144" y="-120518"/>
            <a:ext cx="9171432" cy="86490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cs-CZ" sz="4000" b="1" dirty="0">
                <a:solidFill>
                  <a:schemeClr val="bg1"/>
                </a:solidFill>
              </a:rPr>
              <a:t>Co znamená A2L?</a:t>
            </a:r>
          </a:p>
        </p:txBody>
      </p:sp>
      <p:sp>
        <p:nvSpPr>
          <p:cNvPr id="15" name="TextovéPole 14"/>
          <p:cNvSpPr txBox="1"/>
          <p:nvPr/>
        </p:nvSpPr>
        <p:spPr>
          <a:xfrm>
            <a:off x="6862330" y="6560414"/>
            <a:ext cx="1838906" cy="292388"/>
          </a:xfrm>
          <a:prstGeom prst="rect">
            <a:avLst/>
          </a:prstGeom>
          <a:noFill/>
        </p:spPr>
        <p:txBody>
          <a:bodyPr vert="horz" wrap="square" rtlCol="0">
            <a:spAutoFit/>
          </a:bodyPr>
          <a:lstStyle/>
          <a:p>
            <a:r>
              <a:rPr lang="cs-CZ" sz="1300" b="1" dirty="0">
                <a:solidFill>
                  <a:schemeClr val="bg1"/>
                </a:solidFill>
              </a:rPr>
              <a:t>Foto: Kevin V. Ton</a:t>
            </a:r>
            <a:endParaRPr lang="cs-CZ" sz="1300" dirty="0">
              <a:solidFill>
                <a:schemeClr val="bg1"/>
              </a:solidFill>
            </a:endParaRPr>
          </a:p>
        </p:txBody>
      </p:sp>
      <p:pic>
        <p:nvPicPr>
          <p:cNvPr id="8" name="Picture 4" descr="Screen Shot 2015-04-26 at 2.08.01 PM.png">
            <a:extLst>
              <a:ext uri="{FF2B5EF4-FFF2-40B4-BE49-F238E27FC236}">
                <a16:creationId xmlns:a16="http://schemas.microsoft.com/office/drawing/2014/main" id="{C557B607-DCE7-7540-96A2-CDBD4B1171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965984"/>
            <a:ext cx="8382000" cy="5829300"/>
          </a:xfrm>
          <a:prstGeom prst="rect">
            <a:avLst/>
          </a:prstGeom>
        </p:spPr>
      </p:pic>
    </p:spTree>
    <p:extLst>
      <p:ext uri="{BB962C8B-B14F-4D97-AF65-F5344CB8AC3E}">
        <p14:creationId xmlns:p14="http://schemas.microsoft.com/office/powerpoint/2010/main" val="2730948781"/>
      </p:ext>
    </p:extLst>
  </p:cSld>
  <p:clrMapOvr>
    <a:masterClrMapping/>
  </p:clrMapOvr>
</p:sld>
</file>

<file path=ppt/theme/theme1.xml><?xml version="1.0" encoding="utf-8"?>
<a:theme xmlns:a="http://schemas.openxmlformats.org/drawingml/2006/main" name="Motiv Office">
  <a:themeElements>
    <a:clrScheme name="Motiv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Motiv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otiv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iv Office">
  <a:themeElements>
    <a:clrScheme name="Kancelář">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celář">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celář">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8734</TotalTime>
  <Words>1646</Words>
  <Application>Microsoft Macintosh PowerPoint</Application>
  <PresentationFormat>Předvádění na obrazovce (4:3)</PresentationFormat>
  <Paragraphs>157</Paragraphs>
  <Slides>23</Slides>
  <Notes>21</Notes>
  <HiddenSlides>0</HiddenSlides>
  <MMClips>0</MMClips>
  <ScaleCrop>false</ScaleCrop>
  <HeadingPairs>
    <vt:vector size="6" baseType="variant">
      <vt:variant>
        <vt:lpstr>Použitá písma</vt:lpstr>
      </vt:variant>
      <vt:variant>
        <vt:i4>4</vt:i4>
      </vt:variant>
      <vt:variant>
        <vt:lpstr>Motiv</vt:lpstr>
      </vt:variant>
      <vt:variant>
        <vt:i4>1</vt:i4>
      </vt:variant>
      <vt:variant>
        <vt:lpstr>Nadpisy snímků</vt:lpstr>
      </vt:variant>
      <vt:variant>
        <vt:i4>23</vt:i4>
      </vt:variant>
    </vt:vector>
  </HeadingPairs>
  <TitlesOfParts>
    <vt:vector size="28" baseType="lpstr">
      <vt:lpstr>Arial</vt:lpstr>
      <vt:lpstr>Calibri</vt:lpstr>
      <vt:lpstr>Calibri Light</vt:lpstr>
      <vt:lpstr>Cambria</vt:lpstr>
      <vt:lpstr>Motiv Office</vt:lpstr>
      <vt:lpstr>Nenechme si prodat půdu pod nohama </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Co jsme zjistili?</vt:lpstr>
    </vt:vector>
  </TitlesOfParts>
  <Company>Česká zemědělská univerzita v Praze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Prezentace aplikace PowerPoint</dc:title>
  <dc:creator>Moje</dc:creator>
  <cp:lastModifiedBy>Uživatel Microsoft Office</cp:lastModifiedBy>
  <cp:revision>195</cp:revision>
  <dcterms:created xsi:type="dcterms:W3CDTF">2015-11-27T19:21:16Z</dcterms:created>
  <dcterms:modified xsi:type="dcterms:W3CDTF">2019-05-04T05:04:13Z</dcterms:modified>
</cp:coreProperties>
</file>